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8" autoAdjust="0"/>
    <p:restoredTop sz="94660"/>
  </p:normalViewPr>
  <p:slideViewPr>
    <p:cSldViewPr>
      <p:cViewPr>
        <p:scale>
          <a:sx n="66" d="100"/>
          <a:sy n="66" d="100"/>
        </p:scale>
        <p:origin x="-142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602D1-DD56-41D7-B6DA-F92E23544A6D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E8E1F9-809C-4ABD-9F42-801C82E39D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602D1-DD56-41D7-B6DA-F92E23544A6D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E8E1F9-809C-4ABD-9F42-801C82E39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602D1-DD56-41D7-B6DA-F92E23544A6D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E8E1F9-809C-4ABD-9F42-801C82E39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602D1-DD56-41D7-B6DA-F92E23544A6D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E8E1F9-809C-4ABD-9F42-801C82E39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602D1-DD56-41D7-B6DA-F92E23544A6D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E8E1F9-809C-4ABD-9F42-801C82E39D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602D1-DD56-41D7-B6DA-F92E23544A6D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E8E1F9-809C-4ABD-9F42-801C82E39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602D1-DD56-41D7-B6DA-F92E23544A6D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E8E1F9-809C-4ABD-9F42-801C82E39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602D1-DD56-41D7-B6DA-F92E23544A6D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E8E1F9-809C-4ABD-9F42-801C82E39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602D1-DD56-41D7-B6DA-F92E23544A6D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E8E1F9-809C-4ABD-9F42-801C82E39D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602D1-DD56-41D7-B6DA-F92E23544A6D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E8E1F9-809C-4ABD-9F42-801C82E39D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602D1-DD56-41D7-B6DA-F92E23544A6D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E8E1F9-809C-4ABD-9F42-801C82E39D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AD602D1-DD56-41D7-B6DA-F92E23544A6D}" type="datetimeFigureOut">
              <a:rPr lang="ru-RU" smtClean="0"/>
              <a:pPr/>
              <a:t>09.12.2024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0E8E1F9-809C-4ABD-9F42-801C82E39D6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1447800"/>
            <a:ext cx="5832648" cy="3493368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4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Краткая презентация Адаптированной образовательной программы дошкольного образования для детей с тяжелыми нарушениями речи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</a:p>
          <a:p>
            <a:pPr algn="ctr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«Детский сад № 7 комбинированного вида»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Коллективные формы </a:t>
            </a:r>
            <a:r>
              <a:rPr lang="ru-RU" sz="3200" dirty="0" smtClean="0"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взаимодействия:</a:t>
            </a:r>
            <a:endParaRPr lang="ru-RU" sz="3200" dirty="0"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▶</a:t>
            </a:r>
            <a:r>
              <a:rPr lang="ru-RU" dirty="0" smtClean="0"/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Общее родительское собрание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Групповые родительские собрания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«День открытых дверей»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Детские праздники и досуги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Совместные и семейные проекты       различной направленности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Опосредованное интернет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общение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42617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Индивидуальные формы </a:t>
            </a:r>
            <a:r>
              <a:rPr lang="ru-RU" sz="3600" dirty="0" smtClean="0"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работы:</a:t>
            </a:r>
            <a:r>
              <a:rPr lang="ru-RU" sz="3600" dirty="0" smtClean="0"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187552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▶  Анкетирование и  опросы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▶  Беседы и консультации специалистов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▶  «Обратная связь»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▶  «Родительский час»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Формы наглядного информационного обеспечения</a:t>
            </a:r>
          </a:p>
          <a:p>
            <a:endParaRPr lang="ru-RU" sz="4800" dirty="0" smtClean="0">
              <a:solidFill>
                <a:srgbClr val="92D050"/>
              </a:solidFill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▶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Информационные стенды и тематические выставки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▶ Выставки детских работ, конкурсы детского творчества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▶  Открытые занятия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/>
          <a:lstStyle/>
          <a:p>
            <a:pPr lvl="0" algn="ctr"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Адаптированная образовательная программа дошкольного образования для детей с тяжелыми нарушениями речи разработана на основе: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2564904"/>
            <a:ext cx="68407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▶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Федеральной адаптированной образовательной программой дошкольного образования для обучающихся с ограниченными возможностями здоровья (далее ФАОП ДО)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▶ Федерального государственного образовательного стандарта дошкольного  образования (далее – ФГОС ДО)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▶ с учетом нормативных правовых актов, содержащих обязательные требования к условиям организации дошкольного образования, а также в соответствии с федеральными, региональными, муниципальными нормативными документами и локальными нормативными актами Учреждения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>
            <a:normAutofit fontScale="70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Цель </a:t>
            </a:r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Программы:</a:t>
            </a:r>
            <a:endParaRPr lang="ru-RU" sz="4000" dirty="0" smtClean="0">
              <a:solidFill>
                <a:srgbClr val="C00000"/>
              </a:solidFill>
              <a:latin typeface="Times New Roman" pitchFamily="18" charset="0"/>
              <a:ea typeface="Trebuchet MS" pitchFamily="34" charset="0"/>
              <a:cs typeface="Times New Roman" pitchFamily="18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2400" dirty="0" smtClean="0">
                <a:latin typeface="Lucida Sans Unicode" pitchFamily="34" charset="0"/>
                <a:ea typeface="Trebuchet MS" pitchFamily="34" charset="0"/>
                <a:cs typeface="Lucida Sans Unicode" pitchFamily="34" charset="0"/>
              </a:rPr>
              <a:t>▶</a:t>
            </a:r>
            <a:r>
              <a:rPr lang="ru-RU" sz="2400" dirty="0" smtClean="0">
                <a:solidFill>
                  <a:srgbClr val="90C225"/>
                </a:solidFill>
                <a:latin typeface="Lucida Sans Unicode" pitchFamily="34" charset="0"/>
                <a:ea typeface="Trebuchet MS" pitchFamily="34" charset="0"/>
                <a:cs typeface="Lucida Sans Unicode" pitchFamily="34" charset="0"/>
              </a:rPr>
              <a:t>	</a:t>
            </a:r>
            <a:r>
              <a:rPr lang="ru-RU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обеспечение условий для дошкольного образования, определяемых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общими и особыми потребностями обучающегося дошкольного возраста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детей с тяжелыми нарушениями речи</a:t>
            </a:r>
            <a:r>
              <a:rPr lang="ru-RU" i="1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Программа содействует взаимопониманию и сотрудничеству между людьми, способствует реализации прав обучающихся дошкольного возраста на получение доступного и качественного образования,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обеспечивает развитие способностей каждого ребенка, формирование и развитие личности ребенка в соответствии с принятыми в семье 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обществе духовно</a:t>
            </a:r>
            <a:r>
              <a:rPr lang="ru-RU" i="1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r>
              <a:rPr lang="ru-RU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нравственными и </a:t>
            </a:r>
            <a:r>
              <a:rPr lang="ru-RU" dirty="0" err="1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социокультурными</a:t>
            </a:r>
            <a:r>
              <a:rPr lang="ru-RU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 ценностями 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целях интеллектуального, духовно</a:t>
            </a:r>
            <a:r>
              <a:rPr lang="ru-RU" i="1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нравственного, творческого 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физического развития человека, удовлетворения его образовательных потребностей и интересов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32656"/>
            <a:ext cx="7498080" cy="6525344"/>
          </a:xfrm>
        </p:spPr>
        <p:txBody>
          <a:bodyPr>
            <a:normAutofit fontScale="475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5900" dirty="0" smtClean="0">
                <a:solidFill>
                  <a:srgbClr val="C0000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Задачи </a:t>
            </a:r>
            <a:r>
              <a:rPr lang="ru-RU" sz="5900" dirty="0" smtClean="0">
                <a:solidFill>
                  <a:srgbClr val="C0000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Программы:</a:t>
            </a:r>
            <a:endParaRPr lang="ru-RU" sz="59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1800" dirty="0" smtClean="0">
                <a:latin typeface="Lucida Sans Unicode" pitchFamily="34" charset="0"/>
                <a:ea typeface="Trebuchet MS" pitchFamily="34" charset="0"/>
                <a:cs typeface="Lucida Sans Unicode" pitchFamily="34" charset="0"/>
              </a:rPr>
              <a:t>▶</a:t>
            </a:r>
            <a:r>
              <a:rPr lang="ru-RU" sz="1800" dirty="0" smtClean="0">
                <a:solidFill>
                  <a:srgbClr val="90C225"/>
                </a:solidFill>
                <a:latin typeface="Lucida Sans Unicode" pitchFamily="34" charset="0"/>
                <a:ea typeface="Trebuchet MS" pitchFamily="34" charset="0"/>
                <a:cs typeface="Lucida Sans Unicode" pitchFamily="34" charset="0"/>
              </a:rPr>
              <a:t>	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реализация содержания АОП ДО для обучающихся детей с задержкой психологического развития;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4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34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коррекция недостатков психофизического развития обучающихся детей с тяжелыми нарушениями речи</a:t>
            </a:r>
            <a:r>
              <a:rPr lang="ru-RU" sz="3400" i="1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;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4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34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охрана и укрепление физического и психического здоровья обучающихся детей с тяжелыми нарушениями речи</a:t>
            </a:r>
            <a:r>
              <a:rPr lang="ru-RU" sz="3400" i="1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, 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в т.ч. их эмоционального благополучия;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4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34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обеспечение равных возможностей для полноценного развития ребенка детей с тяжелыми нарушениями речи в период дошкольного образования независимо от места проживания, пола, нации, языка, социального статуса;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4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34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создание благоприятных условий развития в соответствии с их возрастными, психофизическими 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индивидуальными особенностями, развитие способностей и творческого потенциала каждого ребенка с задержкой психологического развития как субъекта отношений с педагогическим работником,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родителями (законными представителями), другими детьми;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4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34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объединение обучения и воспитания в целостный образовательный процесс на основе духовно</a:t>
            </a:r>
            <a:r>
              <a:rPr lang="ru-RU" sz="3400" i="1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 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нравственных и </a:t>
            </a:r>
            <a:r>
              <a:rPr lang="ru-RU" sz="3400" dirty="0" err="1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социокультурных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 ценностей, принятых в обществе правил и норм поведения в интересах человека, семьи, общества;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4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34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 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формирование общей культуры личности обучающихся детей с тяжелыми нарушениями речи</a:t>
            </a:r>
            <a:r>
              <a:rPr lang="ru-RU" sz="3400" i="1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, 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4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34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формирование </a:t>
            </a:r>
            <a:r>
              <a:rPr lang="ru-RU" sz="3400" dirty="0" err="1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социокультурной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 среды, соответствующей психофизическим и индивидуальным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особенностям развития обучающихся детей с тяжелыми нарушениями речи</a:t>
            </a:r>
            <a:r>
              <a:rPr lang="ru-RU" sz="3400" i="1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;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4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34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обеспечение психолого</a:t>
            </a:r>
            <a:r>
              <a:rPr lang="ru-RU" sz="3400" i="1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педагогической поддержки родителей (законных представителей) 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повышение их компетентности в вопросах развития, образования, реабилитации (</a:t>
            </a:r>
            <a:r>
              <a:rPr lang="ru-RU" sz="3400" dirty="0" err="1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абилитации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), охраны и укрепления здоровья обучающихся с тяжелыми нарушениями речи</a:t>
            </a:r>
            <a:r>
              <a:rPr lang="ru-RU" sz="3400" i="1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;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4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34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3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обеспечение преемственности целей, задач и содержания дошкольного и начального общего образования.</a:t>
            </a:r>
            <a:endParaRPr lang="ru-RU" sz="3400" dirty="0" smtClean="0">
              <a:latin typeface="Times New Roman" pitchFamily="18" charset="0"/>
              <a:ea typeface="Trebuchet MS" pitchFamily="34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dirty="0" smtClean="0">
                <a:solidFill>
                  <a:schemeClr val="accent3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Возрастные категории детей, на которых ориентирована Программа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endParaRPr lang="ru-RU" sz="4000" dirty="0" smtClean="0">
              <a:solidFill>
                <a:srgbClr val="90C225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28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28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Программа рассчитана на воспитанников в возрасте от 5 до 7 лет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28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28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Нормативный срок реализации Программы – 2 года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Программа состоит </a:t>
            </a:r>
            <a:r>
              <a:rPr lang="ru-RU" sz="3200" dirty="0" smtClean="0"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  <a:t>из:</a:t>
            </a:r>
            <a:br>
              <a:rPr lang="ru-RU" sz="3200" dirty="0" smtClean="0">
                <a:solidFill>
                  <a:schemeClr val="accent3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31640" y="1700808"/>
            <a:ext cx="2664296" cy="15121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Обязательная (инвариантная) часть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31640" y="4077072"/>
            <a:ext cx="2664296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Вариативная часть, формируемая участниками образовательных отношений</a:t>
            </a: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3995936" y="1412776"/>
            <a:ext cx="3384376" cy="216024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688975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Составляет 60%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Программы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688975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Соответствует ФАОП ДО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ea typeface="Trebuchet MS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688975" algn="l"/>
              </a:tabLs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995936" y="3861048"/>
            <a:ext cx="3384376" cy="216024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Составляет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40% Программы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3"/>
                </a:solidFill>
                <a:effectLst/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Структура Программы</a:t>
            </a:r>
            <a:endParaRPr lang="ru-RU" sz="3200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84785"/>
            <a:ext cx="7746826" cy="165618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47665" y="155679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Целевой раздел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1920" y="155679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Содержательный раздел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16217" y="1556792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Организационный раздел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03648" y="3140968"/>
            <a:ext cx="2376264" cy="33843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995936" y="3140968"/>
            <a:ext cx="2304256" cy="33843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Содержит: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Описание образовательной деятельности по 5 образовательным областям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Формы, способы, методы и средства реализации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программы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Характер взаимодействия ребенка с педагогами и другими детьми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Программу </a:t>
            </a:r>
            <a:r>
              <a:rPr lang="ru-RU" sz="1400" dirty="0" err="1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коррекционно</a:t>
            </a: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развивающей работы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Программу воспитания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88224" y="3140968"/>
            <a:ext cx="2304256" cy="33843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Содержит: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r>
              <a:rPr lang="ru-RU" sz="1400" dirty="0" err="1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Психолого</a:t>
            </a: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педагогические условия, обеспечивающие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развитие ребенка с ТНР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Особенности организации развивающей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предметно</a:t>
            </a: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пространственной среды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Кадровые, финансовые, материально</a:t>
            </a: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технические условия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   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Федеральный календарный план воспитательной работы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19672" y="3140968"/>
            <a:ext cx="1800199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Содержит: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 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Цель, задачи 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принципы Программы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Планируемые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результаты на разных возрастных этапах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Целевые ориентиры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реализации Программы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rgbClr val="FFFFFF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Развивающее оценивание качества образовательной деятельности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 fontScale="775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4100" dirty="0" smtClean="0">
                <a:solidFill>
                  <a:schemeClr val="accent3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Вариативная часть </a:t>
            </a:r>
            <a:r>
              <a:rPr lang="ru-RU" sz="4100" dirty="0" smtClean="0">
                <a:solidFill>
                  <a:schemeClr val="accent3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Программы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endParaRPr lang="ru-RU" dirty="0" smtClean="0">
              <a:solidFill>
                <a:srgbClr val="404040"/>
              </a:solidFill>
              <a:latin typeface="Times New Roman" pitchFamily="18" charset="0"/>
              <a:ea typeface="Trebuchet MS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endParaRPr lang="ru-RU" dirty="0" smtClean="0">
              <a:solidFill>
                <a:srgbClr val="404040"/>
              </a:solidFill>
              <a:latin typeface="Times New Roman" pitchFamily="18" charset="0"/>
              <a:ea typeface="Trebuchet MS" pitchFamily="34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1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ориентирована: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1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31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31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на удовлетворение особых образовательных потребностей обучающихся с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1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тяжелыми нарушениями речи</a:t>
            </a:r>
            <a:r>
              <a:rPr lang="ru-RU" sz="3100" i="1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;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1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31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31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на специфику национальных, </a:t>
            </a:r>
            <a:r>
              <a:rPr lang="ru-RU" sz="3100" dirty="0" err="1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социокультурных</a:t>
            </a:r>
            <a:r>
              <a:rPr lang="ru-RU" sz="31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 и иных условий, в т.ч.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1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региональных, в которых осуществляется образовательная деятельность;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1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31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31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на сложившиеся традиции Учреждения;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1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31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31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на выбор парциальных образовательных программ и форм организации работы с детьми, которые в наибольшей степени соответствуют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12750" algn="l"/>
              </a:tabLst>
            </a:pPr>
            <a:r>
              <a:rPr lang="ru-RU" sz="31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потребностям и интересам детей с тяжелыми нарушениями речи</a:t>
            </a:r>
            <a:r>
              <a:rPr lang="ru-RU" sz="3100" i="1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, </a:t>
            </a:r>
            <a:r>
              <a:rPr lang="ru-RU" sz="31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а также возможностям педагогического коллектива и Учреждения в целом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90538" algn="l"/>
              </a:tabLst>
            </a:pPr>
            <a:r>
              <a:rPr lang="ru-RU" dirty="0" smtClean="0">
                <a:solidFill>
                  <a:schemeClr val="accent3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Характеристика взаимодействия</a:t>
            </a:r>
            <a:endParaRPr lang="ru-RU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90538" algn="l"/>
              </a:tabLst>
            </a:pPr>
            <a:r>
              <a:rPr lang="ru-RU" dirty="0" smtClean="0">
                <a:solidFill>
                  <a:schemeClr val="accent3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педагогического коллектива с семьями детей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90538" algn="l"/>
              </a:tabLs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90538" algn="l"/>
              </a:tabLst>
            </a:pPr>
            <a:r>
              <a:rPr lang="ru-RU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2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Коллективные формы работы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90538" algn="l"/>
              </a:tabLst>
            </a:pPr>
            <a:r>
              <a:rPr lang="ru-RU" sz="24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24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2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Индивидуальные формы работы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90538" algn="l"/>
              </a:tabLst>
            </a:pPr>
            <a:r>
              <a:rPr lang="ru-RU" sz="2400" dirty="0" smtClean="0"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▶</a:t>
            </a:r>
            <a:r>
              <a:rPr lang="ru-RU" sz="2400" dirty="0" smtClean="0">
                <a:solidFill>
                  <a:srgbClr val="90C225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	</a:t>
            </a:r>
            <a:r>
              <a:rPr lang="ru-RU" sz="2400" dirty="0" smtClean="0">
                <a:solidFill>
                  <a:srgbClr val="404040"/>
                </a:solidFill>
                <a:latin typeface="Times New Roman" pitchFamily="18" charset="0"/>
                <a:ea typeface="Trebuchet MS" pitchFamily="34" charset="0"/>
                <a:cs typeface="Times New Roman" pitchFamily="18" charset="0"/>
              </a:rPr>
              <a:t>Формы наглядного информационного обеспечения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138</TotalTime>
  <Words>345</Words>
  <Application>Microsoft Office PowerPoint</Application>
  <PresentationFormat>Экран (4:3)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Программа состоит из: </vt:lpstr>
      <vt:lpstr>Структура Программы</vt:lpstr>
      <vt:lpstr>Слайд 8</vt:lpstr>
      <vt:lpstr>Слайд 9</vt:lpstr>
      <vt:lpstr>Коллективные формы взаимодействия:</vt:lpstr>
      <vt:lpstr>Индивидуальные формы работы: </vt:lpstr>
      <vt:lpstr>Слайд 12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</dc:creator>
  <cp:lastModifiedBy>Acer</cp:lastModifiedBy>
  <cp:revision>17</cp:revision>
  <dcterms:created xsi:type="dcterms:W3CDTF">2024-12-05T18:20:22Z</dcterms:created>
  <dcterms:modified xsi:type="dcterms:W3CDTF">2024-12-09T15:17:41Z</dcterms:modified>
</cp:coreProperties>
</file>