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264" r:id="rId3"/>
    <p:sldId id="265" r:id="rId4"/>
    <p:sldId id="267" r:id="rId5"/>
    <p:sldId id="269" r:id="rId6"/>
    <p:sldId id="270" r:id="rId7"/>
    <p:sldId id="271" r:id="rId8"/>
    <p:sldId id="272" r:id="rId9"/>
    <p:sldId id="279" r:id="rId10"/>
    <p:sldId id="28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4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1CAC0-81EE-45CB-998F-0918C5286190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2858B-D972-432B-B0EB-092ACCDF95B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33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?index=16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241356" y="1313384"/>
            <a:ext cx="8640960" cy="2304256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tabLst>
                <a:tab pos="3819525" algn="l"/>
              </a:tabLst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>
              <a:tabLst>
                <a:tab pos="3819525" algn="l"/>
              </a:tabLst>
            </a:pP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b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бюджетного 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</a:t>
            </a:r>
            <a:b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«Детский сад № 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комбинированного вида» 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разработана в соответствии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 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ФОП 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241356" y="3201217"/>
            <a:ext cx="8640960" cy="1872208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tabLst>
                <a:tab pos="3819525" algn="l"/>
              </a:tabLst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направлена на детей с 2-х до 7 лет и обеспечивает разностороннее развитие дошкольников, с учетом их возрастных и индивидуальных особенностей по основным направлениям – социально-коммуникативному, познавательному, речевому, художественно-эстетическому и физическому развитию</a:t>
            </a: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273256" y="4667312"/>
            <a:ext cx="8640960" cy="2190688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indent="540385" algn="just">
              <a:spcAft>
                <a:spcPts val="1115"/>
              </a:spcAft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Программы определена в соответствии с </a:t>
            </a: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п. 14.1 ФОП ДО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219712" y="116632"/>
            <a:ext cx="8640960" cy="1628800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tabLst>
                <a:tab pos="3819525" algn="l"/>
              </a:tabLst>
            </a:pPr>
            <a:endParaRPr lang="ru-RU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tabLst>
                <a:tab pos="3819525" algn="l"/>
              </a:tabLst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Краткая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презентация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образовательной программы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дошкольного образования   в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соответствии с ФГОС ДО и ФОП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 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352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2060848"/>
            <a:ext cx="8496944" cy="367240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0">
              <a:buNone/>
            </a:pPr>
            <a:r>
              <a:rPr lang="ru-RU" sz="2200" b="1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Организационный раздел</a:t>
            </a:r>
            <a:r>
              <a:rPr lang="ru-RU" sz="2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программы </a:t>
            </a:r>
            <a:r>
              <a:rPr lang="ru-RU" sz="2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включает: </a:t>
            </a:r>
          </a:p>
          <a:p>
            <a:pPr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*описание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психолого-педагогических и кадровых условий реализации программы; </a:t>
            </a:r>
          </a:p>
          <a:p>
            <a:pPr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*организации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развивающей предметно-пространственной среды; </a:t>
            </a:r>
          </a:p>
          <a:p>
            <a:pPr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*материально-техническое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Программы, перечень литературных, музыкальных, художественных, анимационных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кинематографических произведений  для реализации Программы; 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*организацию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режима пребывания; </a:t>
            </a:r>
            <a:endParaRPr lang="ru-RU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*календарный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 воспитательной работы с учетом особенностей традиционных событий, праздников, мероприятий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buFontTx/>
              <a:buChar char="-"/>
            </a:pPr>
            <a:endParaRPr lang="ru-RU" dirty="0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251520" y="638655"/>
            <a:ext cx="8640960" cy="792088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 организационного раздела:</a:t>
            </a:r>
          </a:p>
        </p:txBody>
      </p:sp>
    </p:spTree>
    <p:extLst>
      <p:ext uri="{BB962C8B-B14F-4D97-AF65-F5344CB8AC3E}">
        <p14:creationId xmlns:p14="http://schemas.microsoft.com/office/powerpoint/2010/main" val="244719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5F8B1E2-CEE5-45F1-9A02-B0FB0C643FE8}"/>
              </a:ext>
            </a:extLst>
          </p:cNvPr>
          <p:cNvSpPr txBox="1"/>
          <p:nvPr/>
        </p:nvSpPr>
        <p:spPr>
          <a:xfrm>
            <a:off x="213589" y="233253"/>
            <a:ext cx="8750899" cy="620682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540385" algn="ctr">
              <a:spcAft>
                <a:spcPts val="1115"/>
              </a:spcAft>
            </a:pPr>
            <a:r>
              <a:rPr lang="ru-RU" sz="16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sz="1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 определены в соответствии с </a:t>
            </a:r>
            <a:r>
              <a:rPr lang="ru-RU" sz="1600" b="1" i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п. 14.2 ФОП ДО</a:t>
            </a:r>
            <a:r>
              <a:rPr lang="ru-RU" sz="16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spcAft>
                <a:spcPts val="1115"/>
              </a:spcAft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единых для Российской Федерации содержания ДО и планируемых результатов освоения образовательной программы ДО;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115"/>
              </a:spcAft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*приобщение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 (в соответствии с возрастными особенностями)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115"/>
              </a:spcAft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*построение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(структурирование) содержания образовательной деятельности на основе учета возрастных и индивидуальных особенностей развития;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115"/>
              </a:spcAft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*создание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условий для равного доступа к образованию для всех детей дошкольного возраста с учетом разнообразия образовательных потребностей и индивидуальных возможностей;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115"/>
              </a:spcAft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*охрана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укрепление физического и психического здоровья детей, в том числе их эмоционального благополучия;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115"/>
              </a:spcAft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*обеспечение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 физических, личностных, нравственных качеств и основ патриотизма, интеллектуальных и художественно-творческих способностей ребенка, его инициативности, самостоятельности и ответственности;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115"/>
              </a:spcAft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*обеспечение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</a:t>
            </a:r>
            <a:endParaRPr lang="ru-RU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1115"/>
              </a:spcAft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013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</a:p>
        </p:txBody>
      </p:sp>
      <p:sp>
        <p:nvSpPr>
          <p:cNvPr id="8" name="Стрелка вниз 7"/>
          <p:cNvSpPr/>
          <p:nvPr/>
        </p:nvSpPr>
        <p:spPr>
          <a:xfrm rot="1580185">
            <a:off x="2245828" y="1285107"/>
            <a:ext cx="350312" cy="543543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 rot="20358370">
            <a:off x="6463177" y="1284072"/>
            <a:ext cx="381000" cy="584468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03968" y="164680"/>
            <a:ext cx="8640960" cy="1165760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состоит из двух частей:</a:t>
            </a:r>
            <a:endParaRPr lang="ru-RU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179512" y="1773412"/>
            <a:ext cx="3892559" cy="1276710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 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объем не менее 60% от её общего объёма)</a:t>
            </a:r>
            <a:endParaRPr lang="ru-RU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auto">
          <a:xfrm>
            <a:off x="4326505" y="1696643"/>
            <a:ext cx="4493967" cy="1353479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Вариативная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 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часть, формируемая участниками образовательных отношений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не более 40%</a:t>
            </a:r>
          </a:p>
          <a:p>
            <a:pPr algn="ctr"/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179512" y="3127336"/>
            <a:ext cx="8640960" cy="1093752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включает разделы:</a:t>
            </a:r>
            <a:endParaRPr lang="ru-RU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634071" y="4171044"/>
            <a:ext cx="3018736" cy="1008112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AutoShape 5"/>
          <p:cNvSpPr>
            <a:spLocks noChangeArrowheads="1"/>
          </p:cNvSpPr>
          <p:nvPr/>
        </p:nvSpPr>
        <p:spPr bwMode="auto">
          <a:xfrm>
            <a:off x="3164222" y="4596276"/>
            <a:ext cx="2920451" cy="1165760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5"/>
          <p:cNvSpPr>
            <a:spLocks noChangeArrowheads="1"/>
          </p:cNvSpPr>
          <p:nvPr/>
        </p:nvSpPr>
        <p:spPr bwMode="auto">
          <a:xfrm>
            <a:off x="5761334" y="5301208"/>
            <a:ext cx="3059138" cy="1165760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232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161264" y="188640"/>
            <a:ext cx="8784976" cy="1657336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целевого раздела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1400" b="1" i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целевом разделе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 представлены: цели, задачи, принципы ее формирования; планируемые результаты освоения программы на раннем, дошкольном возрастах, а также на этапе завершения освоения программы; подходы к педагогической диагностике достижения планируемых результатов.</a:t>
            </a:r>
          </a:p>
          <a:p>
            <a:pPr algn="ctr"/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90159B9-8448-461B-9BF7-E2042CD4924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376" y="3212976"/>
            <a:ext cx="4298744" cy="905256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9900C97-F2DC-4AE2-A67E-68BA865E151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4590795"/>
            <a:ext cx="4392488" cy="90525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1B4C0E2-8C6A-4FB5-9F6C-247CDF8EA62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42824" y="3220980"/>
            <a:ext cx="4358216" cy="100584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02B37E5-DE3C-469E-B841-344A9C1B2E94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53752" y="4559915"/>
            <a:ext cx="4288440" cy="911352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D329934-6281-4B34-B310-A94191A735C3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025456" y="5757608"/>
            <a:ext cx="4608512" cy="893064"/>
          </a:xfrm>
          <a:prstGeom prst="rect">
            <a:avLst/>
          </a:prstGeom>
        </p:spPr>
      </p:pic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323528" y="2132856"/>
            <a:ext cx="8518664" cy="720080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Планируемые </a:t>
            </a: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результаты реализации Программы</a:t>
            </a:r>
            <a:endParaRPr lang="ru-RU" sz="20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54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8640960" cy="525658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0" algn="just">
              <a:buNone/>
            </a:pPr>
            <a:endParaRPr lang="ru-RU" sz="1800" b="1" i="1" u="sng" dirty="0" smtClean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ru-RU" sz="1800" b="1" i="1" u="sng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Содержательный </a:t>
            </a:r>
            <a:r>
              <a:rPr lang="ru-RU" sz="1800" b="1" i="1" u="sng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раздел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программы включает задачи и содержание образовательной деятельности по каждой из образовательных областей для всех возрастных групп обучающихся (социально-коммуникативное, познавательное, речевое, художественно-эстетическое, физическое развитие). В нем представлены описания вариативных форм, способов, методов и средств реализации программы; особенностей образовательной деятельности разных видов и культурных практик и способов поддержки детской инициативы; взаимодействия педагогического коллектива с семьями обучающихся; направления и задачи коррекционно-развивающей работы с детьми дошкольного возраста; описание инновационной деятельности. </a:t>
            </a:r>
          </a:p>
          <a:p>
            <a:pPr indent="0" algn="just">
              <a:buNone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1800" b="1" i="1" u="sng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содержательный раздел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программы входит рабочая программа воспитания, которая раскрывает задачи и направления воспитательной работы, предусматривает приобщение детей к российским традиционным духовным ценностям, включая культурные ценности своей этнической группы, правилам и нормам поведения в российском обществе.</a:t>
            </a:r>
          </a:p>
          <a:p>
            <a:endParaRPr lang="ru-RU" dirty="0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323528" y="102960"/>
            <a:ext cx="8640960" cy="1093752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</a:t>
            </a:r>
            <a:endParaRPr lang="ru-RU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15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739898" y="1714627"/>
            <a:ext cx="3446468" cy="7191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4642297" y="4786322"/>
            <a:ext cx="3947675" cy="12239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 эстетическое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553752" y="3071810"/>
            <a:ext cx="4036221" cy="121444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dirty="0"/>
              <a:t>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285720" y="4786322"/>
            <a:ext cx="3998248" cy="12858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развитие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85720" y="3071810"/>
            <a:ext cx="3998248" cy="12207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 коммуникативное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</a:p>
        </p:txBody>
      </p:sp>
      <p:cxnSp>
        <p:nvCxnSpPr>
          <p:cNvPr id="24588" name="AutoShape 12"/>
          <p:cNvCxnSpPr>
            <a:cxnSpLocks noChangeShapeType="1"/>
          </p:cNvCxnSpPr>
          <p:nvPr/>
        </p:nvCxnSpPr>
        <p:spPr bwMode="auto">
          <a:xfrm flipH="1">
            <a:off x="1763688" y="2204864"/>
            <a:ext cx="864096" cy="8583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0" name="AutoShape 14"/>
          <p:cNvCxnSpPr>
            <a:cxnSpLocks noChangeShapeType="1"/>
            <a:stCxn id="24580" idx="2"/>
            <a:endCxn id="24580" idx="2"/>
          </p:cNvCxnSpPr>
          <p:nvPr/>
        </p:nvCxnSpPr>
        <p:spPr bwMode="auto">
          <a:xfrm>
            <a:off x="4463132" y="243376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</p:cNvCxnSpPr>
          <p:nvPr/>
        </p:nvCxnSpPr>
        <p:spPr bwMode="auto">
          <a:xfrm>
            <a:off x="6186366" y="2276872"/>
            <a:ext cx="1015342" cy="78634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</p:cNvCxnSpPr>
          <p:nvPr/>
        </p:nvCxnSpPr>
        <p:spPr bwMode="auto">
          <a:xfrm rot="16200000" flipH="1">
            <a:off x="2035951" y="4321975"/>
            <a:ext cx="428628" cy="3571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4" name="AutoShape 18"/>
          <p:cNvCxnSpPr>
            <a:cxnSpLocks noChangeShapeType="1"/>
            <a:stCxn id="24586" idx="3"/>
            <a:endCxn id="24584" idx="1"/>
          </p:cNvCxnSpPr>
          <p:nvPr/>
        </p:nvCxnSpPr>
        <p:spPr bwMode="auto">
          <a:xfrm flipV="1">
            <a:off x="4283968" y="5398304"/>
            <a:ext cx="358329" cy="309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5" name="AutoShape 19"/>
          <p:cNvCxnSpPr>
            <a:cxnSpLocks noChangeShapeType="1"/>
          </p:cNvCxnSpPr>
          <p:nvPr/>
        </p:nvCxnSpPr>
        <p:spPr bwMode="auto">
          <a:xfrm flipV="1">
            <a:off x="6858016" y="4286256"/>
            <a:ext cx="571504" cy="5000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161264" y="188640"/>
            <a:ext cx="8784976" cy="1440160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области, обеспечивающие разностороннее развитие детей по ФГОС ДО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25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A526D04-1D07-48FF-88CD-AC17D710E45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2B1B84AB-6190-4DA5-96C5-22410CB6E1C6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7B078779-3205-48A9-AD8B-D516EC65F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9132311"/>
              </p:ext>
            </p:extLst>
          </p:nvPr>
        </p:nvGraphicFramePr>
        <p:xfrm>
          <a:off x="179512" y="1700808"/>
          <a:ext cx="8856984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8680">
                  <a:extLst>
                    <a:ext uri="{9D8B030D-6E8A-4147-A177-3AD203B41FA5}">
                      <a16:colId xmlns:a16="http://schemas.microsoft.com/office/drawing/2014/main" val="3196116890"/>
                    </a:ext>
                  </a:extLst>
                </a:gridCol>
                <a:gridCol w="3608714">
                  <a:extLst>
                    <a:ext uri="{9D8B030D-6E8A-4147-A177-3AD203B41FA5}">
                      <a16:colId xmlns:a16="http://schemas.microsoft.com/office/drawing/2014/main" val="1235444243"/>
                    </a:ext>
                  </a:extLst>
                </a:gridCol>
                <a:gridCol w="2959590">
                  <a:extLst>
                    <a:ext uri="{9D8B030D-6E8A-4147-A177-3AD203B41FA5}">
                      <a16:colId xmlns:a16="http://schemas.microsoft.com/office/drawing/2014/main" val="4276590966"/>
                    </a:ext>
                  </a:extLst>
                </a:gridCol>
              </a:tblGrid>
              <a:tr h="402698"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1400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Диагностико</a:t>
                      </a:r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аналитическое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54" marR="4895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Просветительское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54" marR="4895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270510" algn="ctr"/>
                      <a:r>
                        <a:rPr lang="ru-RU" sz="1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Консультационное</a:t>
                      </a:r>
                      <a:endParaRPr lang="ru-RU" sz="14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54" marR="4895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016940"/>
                  </a:ext>
                </a:extLst>
              </a:tr>
              <a:tr h="4425776">
                <a:tc>
                  <a:txBody>
                    <a:bodyPr/>
                    <a:lstStyle/>
                    <a:p>
                      <a:pPr indent="96520" algn="just"/>
                      <a:r>
                        <a:rPr lang="ru-RU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получение и анализ данных о семье, её запросах в отношении охраны здоровья и развития ребёнка; </a:t>
                      </a:r>
                    </a:p>
                    <a:p>
                      <a:pPr indent="96520" algn="just"/>
                      <a:r>
                        <a:rPr lang="en-US" sz="14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4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 </a:t>
                      </a:r>
                      <a:r>
                        <a:rPr lang="ru-RU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уровне психолого-педагогической компетентности родителей (законных представителей); </a:t>
                      </a:r>
                    </a:p>
                    <a:p>
                      <a:pPr indent="96520" algn="just"/>
                      <a:r>
                        <a:rPr lang="ru-RU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планирование работы с семьей с учётом результатов проведенного анализа; </a:t>
                      </a:r>
                    </a:p>
                    <a:p>
                      <a:pPr indent="96520" algn="just"/>
                      <a:r>
                        <a:rPr lang="ru-RU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-согласование воспитательных задач</a:t>
                      </a:r>
                      <a:endParaRPr lang="ru-RU" sz="1400" b="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54" marR="4895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3665" algn="just"/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Просвещение родителей (законных представителей) по вопросам:</a:t>
                      </a:r>
                    </a:p>
                    <a:p>
                      <a:pPr indent="113665" algn="just"/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-особенностей психофизиологического и психического развития детей младенческого, раннего и дошкольного возрастов; </a:t>
                      </a:r>
                    </a:p>
                    <a:p>
                      <a:pPr indent="113665" algn="just"/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выбора эффективных методов обучения и воспитания детей определенного возраста; </a:t>
                      </a:r>
                    </a:p>
                    <a:p>
                      <a:pPr indent="113665" algn="just"/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ознакомление с актуальной информацией о государственной политике в области ДО, включая информирование о мерах господдержки семьям с детьми дошкольного возраста; </a:t>
                      </a:r>
                    </a:p>
                    <a:p>
                      <a:pPr indent="113665" algn="just"/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информирование об особенностях реализуемой в ДОУ образовательной программы; </a:t>
                      </a:r>
                    </a:p>
                    <a:p>
                      <a:pPr indent="113665" algn="just"/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условиях пребывания ребёнка в группе ДОУ; </a:t>
                      </a:r>
                    </a:p>
                    <a:p>
                      <a:pPr indent="113665" algn="just"/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содержании и методах образовательной работы с детьми;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54" marR="48954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14300" algn="just"/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Консультирование родителей (законных представителей) по вопросам:</a:t>
                      </a:r>
                    </a:p>
                    <a:p>
                      <a:pPr indent="114300" algn="just"/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их взаимодействия с ребёнком, </a:t>
                      </a:r>
                    </a:p>
                    <a:p>
                      <a:pPr indent="114300" algn="just"/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преодоления возникающих проблем воспитания и обучения детей, в том числе с ОП в условиях семьи; </a:t>
                      </a:r>
                    </a:p>
                    <a:p>
                      <a:pPr indent="114300" algn="just"/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особенностей поведения и взаимодействия ребёнка со сверстниками и педагогом; </a:t>
                      </a:r>
                    </a:p>
                    <a:p>
                      <a:pPr indent="114300" algn="just"/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возникающих проблемных ситуациях; </a:t>
                      </a:r>
                    </a:p>
                    <a:p>
                      <a:pPr indent="114300" algn="just"/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способам воспитания и построения продуктивного взаимодействия с детьми младенческого, раннего и дошкольного возрастов; </a:t>
                      </a:r>
                    </a:p>
                    <a:p>
                      <a:pPr indent="114300" algn="just"/>
                      <a:r>
                        <a:rPr lang="ru-RU" sz="14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способам организации и участия в детских деятельностях, образовательном процессе и т.д.</a:t>
                      </a:r>
                      <a:endParaRPr lang="ru-RU" sz="14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954" marR="48954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7129159"/>
                  </a:ext>
                </a:extLst>
              </a:tr>
            </a:tbl>
          </a:graphicData>
        </a:graphic>
      </p:graphicFrame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323528" y="120245"/>
            <a:ext cx="8640960" cy="1451306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altLang="ru-RU" sz="1600" b="1" cap="small" dirty="0">
                <a:solidFill>
                  <a:srgbClr val="FE8637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взаимодействия с семьями </a:t>
            </a:r>
            <a:r>
              <a:rPr lang="ru-RU" altLang="ru-RU" sz="1600" b="1" cap="small" dirty="0" smtClean="0">
                <a:solidFill>
                  <a:srgbClr val="FE8637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</a:t>
            </a:r>
          </a:p>
          <a:p>
            <a:pPr algn="ctr"/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 </a:t>
            </a:r>
            <a:r>
              <a:rPr lang="ru-RU" sz="1600" b="1" i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lc="http://schemas.openxmlformats.org/drawingml/2006/lockedCanvas" xmlns="" xmlns:ahyp="http://schemas.microsoft.com/office/drawing/2018/hyperlinkcolor" val="tx"/>
                    </a:ext>
                  </a:extLst>
                </a:hlinkClick>
              </a:rPr>
              <a:t>п. 26.5 ФОП ДО</a:t>
            </a:r>
            <a:r>
              <a:rPr lang="ru-RU" sz="16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деятельность педагогического коллектива ДОУ по построению взаимодействия с родителями (законными представителями) обучающихся осуществляется по нескольким направлениям: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32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355976" y="1556792"/>
            <a:ext cx="4174906" cy="739443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2400" b="1" dirty="0">
              <a:solidFill>
                <a:srgbClr val="00B050"/>
              </a:solidFill>
            </a:endParaRPr>
          </a:p>
          <a:p>
            <a:pPr algn="ctr"/>
            <a:r>
              <a:rPr lang="ru-RU" sz="20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Региональный компонент</a:t>
            </a:r>
          </a:p>
          <a:p>
            <a:pPr algn="ctr"/>
            <a:r>
              <a:rPr lang="ru-RU" sz="2400" b="1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275856" y="2616733"/>
            <a:ext cx="5233274" cy="714757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Оздоровительный компонент</a:t>
            </a: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411760" y="4509120"/>
            <a:ext cx="6079074" cy="774526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Художественно-эстетический компонент</a:t>
            </a:r>
          </a:p>
        </p:txBody>
      </p:sp>
      <p:pic>
        <p:nvPicPr>
          <p:cNvPr id="27" name="Picture 2" descr="H:\Дет.сад\Картинки, рисунки\Дети и взрослые\дети рисую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7292" y="1604257"/>
            <a:ext cx="2000264" cy="15001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CD5D513-DE26-45A4-83BB-C18FF9E7D851}"/>
              </a:ext>
            </a:extLst>
          </p:cNvPr>
          <p:cNvSpPr/>
          <p:nvPr/>
        </p:nvSpPr>
        <p:spPr>
          <a:xfrm>
            <a:off x="2915816" y="3573016"/>
            <a:ext cx="5593314" cy="7752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Познавательный компонент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4692869-356E-44A8-9544-C955FBE34A8E}"/>
              </a:ext>
            </a:extLst>
          </p:cNvPr>
          <p:cNvSpPr/>
          <p:nvPr/>
        </p:nvSpPr>
        <p:spPr>
          <a:xfrm>
            <a:off x="1906146" y="5517232"/>
            <a:ext cx="6624736" cy="7752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srgbClr val="F5CD2D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Социально-коммуникативный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F5CD2D">
                    <a:lumMod val="50000"/>
                  </a:srgb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компонент</a:t>
            </a: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251520" y="152951"/>
            <a:ext cx="8640960" cy="1259825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Направления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вариативной части программы:</a:t>
            </a:r>
            <a:endParaRPr lang="ru-RU" sz="2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895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A52846E-AF31-43AB-A3FE-D4DF4AB97005}"/>
              </a:ext>
            </a:extLst>
          </p:cNvPr>
          <p:cNvSpPr txBox="1"/>
          <p:nvPr/>
        </p:nvSpPr>
        <p:spPr>
          <a:xfrm>
            <a:off x="251520" y="908720"/>
            <a:ext cx="8640960" cy="283154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540385" algn="ctr"/>
            <a:r>
              <a:rPr lang="ru-RU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Цели и задачи </a:t>
            </a:r>
            <a:r>
              <a:rPr lang="ru-RU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воспитания</a:t>
            </a:r>
            <a:endParaRPr lang="ru-RU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Согласно</a:t>
            </a:r>
            <a:r>
              <a:rPr lang="ru-RU" sz="1600" b="1" i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п. 29.2 ФОП ДО, общей целью воспитания</a:t>
            </a:r>
            <a:r>
              <a:rPr lang="ru-RU" sz="1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личностное развитие каждого ребенка с учетом его индивидуальности и создание условий для позитивной социализации детей на основе традиционных ценностей российского общества, что предполагает:</a:t>
            </a:r>
          </a:p>
          <a:p>
            <a:pPr indent="270510" algn="just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</a:p>
          <a:p>
            <a:pPr indent="270510" algn="just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формирование ценностного отношения к окружающему миру (природному и социокультурному), другим людям, самому себе;</a:t>
            </a:r>
          </a:p>
          <a:p>
            <a:pPr indent="270510" algn="just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становление первичного опыта деятельности и поведения в соответствии с традиционными ценностями, принятыми в обществе нормами и правилами.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323528" y="116632"/>
            <a:ext cx="8389440" cy="720080"/>
          </a:xfrm>
          <a:prstGeom prst="horizontalScroll">
            <a:avLst>
              <a:gd name="adj" fmla="val 12500"/>
            </a:avLst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ПРОГРАММЫ ВОСПИТАНИЯ</a:t>
            </a:r>
          </a:p>
          <a:p>
            <a:pPr algn="ctr"/>
            <a:endParaRPr lang="ru-RU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005064"/>
            <a:ext cx="8640960" cy="233910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540385"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воспитания в ДОУ:</a:t>
            </a: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70510" algn="just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 содействовать развитию личности, основанному на принятых в обществе представлениях о добре и зле, должном и недопустимом;</a:t>
            </a:r>
          </a:p>
          <a:p>
            <a:pPr indent="270510" algn="just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2) способствовать становлению нравственности, основанной на духовных отечественных традициях, внутренней установке личности поступать согласно своей совести;</a:t>
            </a:r>
          </a:p>
          <a:p>
            <a:pPr indent="270510" algn="just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3) создавать условия для развития и реализации личностного потенциала ребенка, его готовности к творческому самовыражению и саморазвитию, самовоспитанию;</a:t>
            </a:r>
          </a:p>
          <a:p>
            <a:pPr indent="270510" algn="just"/>
            <a:r>
              <a:rPr lang="ru-RU" sz="1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4) осуществлять поддержку позитивной социализации ребенка посредством проектирования и принятия уклада, воспитывающей среды, создания воспитывающих общностей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8783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1091</Words>
  <Application>Microsoft Office PowerPoint</Application>
  <PresentationFormat>Экран (4:3)</PresentationFormat>
  <Paragraphs>100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 «Детский сад № 7 комбинированного вида»</dc:title>
  <dc:creator>User</dc:creator>
  <cp:lastModifiedBy>Win-10</cp:lastModifiedBy>
  <cp:revision>17</cp:revision>
  <dcterms:created xsi:type="dcterms:W3CDTF">2023-10-05T11:38:15Z</dcterms:created>
  <dcterms:modified xsi:type="dcterms:W3CDTF">2025-01-14T06:54:47Z</dcterms:modified>
</cp:coreProperties>
</file>