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805"/>
    <a:srgbClr val="80008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1A5A-3D7D-4DC3-8DC8-956E1C1E2D35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D674-9E76-4C92-977D-B1CAEF48B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AD55A-0788-4F6A-BD93-AAAFF0089F40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521B-57B8-4476-8951-1F027AEFE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27295-4306-4BB2-AFFB-64F6A9C80AC2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B4EC9-904A-4BF2-83A3-3F69C327F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5614-F9BF-435C-98E5-C750AC7715FC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0D1D0-8920-4447-AFAF-536A537AD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6CBC6-BEE3-46ED-A613-8A20F1234A23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7150B-1E78-4768-B645-501E21E72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3617-A513-4173-912B-8CF509BDAA3C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D446-5D06-4CCB-B79C-B521B35DF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F43D-0BFA-439F-A9FE-D3104C7BC5CA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A2632-CDAF-41E8-BE94-3EC1AB8A5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B79C-0578-4D0F-8938-FA2D36374C0F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A3B7-1CC6-4D8C-A0D6-F1FE32BF4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695D-185E-446A-B5F5-87776550CBD6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350F-9A37-47B5-A7A2-1072D71E5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BD6C-BD40-4EDA-A426-C71E57E595C6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2ACD-07DD-4B7C-B8DB-0DA4CF917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D10F-E4FF-41B4-BE66-261FD9CA8BBC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3EC7A-C111-426F-A623-1789D36BD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6C0C-2F81-4053-8A73-AB26DAE3FEDA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E0177-23C0-4B41-9C63-C15947431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8393F-5A2F-4262-8768-65913758F85A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A4247-D542-4776-826B-CE2A81682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023E-DDA0-4FFB-9794-64AF598AF795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56A2-0C97-4B8D-857D-18FE906717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E223-EB02-43EA-98AD-3EF51F16B7CC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FB29-BF70-4F21-A98B-6A0B1F4AB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F08E3-6335-4A4C-B60B-ECCA2D396942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0828-FA80-4436-A807-847F83D2BB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468030-1F48-47B6-B829-C8805B60F753}" type="datetimeFigureOut">
              <a:rPr lang="en-US"/>
              <a:pPr>
                <a:defRPr/>
              </a:pPr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A7BEFA-BC04-4DA1-86B9-77D8E4366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752600" y="254000"/>
            <a:ext cx="9499599" cy="101441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дошкольного образования для детей с интеллектуальными нарушениями (легкой умственной отсталостью) (далее Программа)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1325" y="1365250"/>
            <a:ext cx="9531350" cy="4830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99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образовательная программа, адаптированная для обучения    воспитанников с ограниченными возможностями здоровья (интеллектуальными нарушениями) с учетом особенностей их психофизического развития, индивидуальных возможностей и  обеспечивающая коррекцию нарушений развития и социальную адаптацию, разрабатываемая, утверждаемая и реализуемая в соответствии :</a:t>
            </a:r>
          </a:p>
          <a:p>
            <a:pPr marL="342900" indent="-342900" algn="just">
              <a:lnSpc>
                <a:spcPct val="115000"/>
              </a:lnSpc>
              <a:buFont typeface="Wingdings" pitchFamily="2" charset="2"/>
              <a:buChar char=""/>
            </a:pPr>
            <a:r>
              <a:rPr lang="ru-RU" sz="1600" b="1" dirty="0">
                <a:solidFill>
                  <a:srgbClr val="99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требованиями ФГОС дошкольного образования,</a:t>
            </a:r>
          </a:p>
          <a:p>
            <a:pPr marL="342900" indent="-342900" algn="just">
              <a:lnSpc>
                <a:spcPct val="115000"/>
              </a:lnSpc>
              <a:buFont typeface="Wingdings" pitchFamily="2" charset="2"/>
              <a:buChar char=""/>
            </a:pPr>
            <a:r>
              <a:rPr lang="ru-RU" sz="1600" b="1" dirty="0">
                <a:solidFill>
                  <a:srgbClr val="99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учётом Примерной образовательной программы дошкольного образования, включённой в реестр примерных основных образовательных программ, являющийся государственной информационной системой (одобрена решением федерального учебно-методического объединения по общему образованию (протокол от 20 мая 2015 г. № 2/15),</a:t>
            </a:r>
          </a:p>
          <a:p>
            <a:pPr marL="342900" indent="-342900" algn="just">
              <a:lnSpc>
                <a:spcPct val="115000"/>
              </a:lnSpc>
              <a:buFont typeface="Wingdings" pitchFamily="2" charset="2"/>
              <a:buNone/>
            </a:pPr>
            <a:r>
              <a:rPr lang="ru-RU" sz="1600" b="1" u="sng" dirty="0">
                <a:solidFill>
                  <a:srgbClr val="99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методического комплекса использованы: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990000"/>
                </a:solidFill>
                <a:latin typeface="Times New Roman" pitchFamily="18" charset="0"/>
              </a:rPr>
              <a:t>Баряева, Л.Б. Программа воспитания и обучения дошкольников с интеллектуальной недостаточностью / Л.Б.Баряева, О.П. Гаврилушкина, А.Зарин, Н.Д. Соколова. – СПб. : СОЮЗ. –2001. </a:t>
            </a:r>
          </a:p>
          <a:p>
            <a:pPr marL="342900" indent="-342900">
              <a:buFontTx/>
              <a:buAutoNum type="arabicPeriod"/>
            </a:pPr>
            <a:endParaRPr lang="ru-RU" sz="14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400" b="1" dirty="0">
                <a:solidFill>
                  <a:srgbClr val="990000"/>
                </a:solidFill>
                <a:latin typeface="Times New Roman" pitchFamily="18" charset="0"/>
              </a:rPr>
              <a:t> Екжанова, Е.А. Программа дошкольных образовательных учреждений компенсирующего вида для детей с нарушением интеллекта.  Коррекционно-развивающее обучение и воспитание / Е.А. Екжанова, Е.А. Стребелева. – 3-е изд. – М. : Просвещение, 2011.</a:t>
            </a:r>
          </a:p>
          <a:p>
            <a:pPr marL="342900" indent="-342900"/>
            <a:r>
              <a:rPr lang="ru-RU" sz="1400" b="1" dirty="0">
                <a:solidFill>
                  <a:srgbClr val="990000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841500" y="69850"/>
            <a:ext cx="9906000" cy="120015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Условия для организации специального коррекционно-развивающего воспитания и обучения детей с интеллектуальными нарушениями:</a:t>
            </a:r>
            <a:br>
              <a:rPr lang="ru-RU" sz="2400" dirty="0">
                <a:latin typeface="Calibri" pitchFamily="34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2078038" y="1311275"/>
            <a:ext cx="9426575" cy="460057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своевременное обследование детей; 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рациональное составление расписания фронтальных, подгрупповых и индивидуальных форм коррекционно-развивающей деятельности; 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планирование индивидуальной работы с каждым ребенком; 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программного обеспечения и в соответствии с ним планов фронтальных форм коррекционно-развивающей деятельности; 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оснащение процесса необходимым  оборудованием 	и наглядными пособиями; 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совместная работа учителя-дефектолога с воспитателями группы, узкими специалистами и родителями. 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2146299" y="227013"/>
            <a:ext cx="9358313" cy="7620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Виды детской деятельности для реализации задач Программы:</a:t>
            </a:r>
            <a:br>
              <a:rPr lang="ru-RU" sz="2400" dirty="0">
                <a:latin typeface="Calibri" pitchFamily="34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1638" y="1127125"/>
            <a:ext cx="9832975" cy="478472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игровая, включая сюжетно-ролевую игру, игру с правилами и другие виды игры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коммуникативная (общение и взаимодействие со взрослыми и сверстниками)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 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 (в помещении и на улице)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 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изобразительная (рисование, лепка, аппликация)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двигательная (овладение основными движениями)</a:t>
            </a:r>
            <a:endParaRPr lang="ru-RU" sz="1600" dirty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7200" algn="l"/>
              </a:tabLst>
            </a:pPr>
            <a:endParaRPr lang="ru-RU" sz="1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088" y="365125"/>
            <a:ext cx="9748837" cy="4667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семьей выстроена по следующим направлениям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720725" y="1117600"/>
          <a:ext cx="11055350" cy="5700332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0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взаимодействия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реализации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семьи и её образовательных потребностей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Анкетирование, «социальный паспорт», наблюдение за процессом общения членов семьи, мониторинг потребностей.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Наглядно-текстовые материалы (визитки, стенды, буклеты…). Сайт. Дни открытых дверей. Фотовыставки. Личные беседы. Родительские собрания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Психолого-педагогическое просвещение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Родительские собрания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Активные формы взаимодействия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Тематические папки-передвижки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2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Консультирование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Нормативно - правовая сторона образовательной системы.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Консультации индивидуальные специалистами детского сада (психологом – под запись)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Семейные проекты (ФГОС)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Творческие задания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Мастер-классы специалистов (артикуляционная гимнастика, работа в тетради, дидактические, коммуникационные и прочие игры)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0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деятельность, в т.ч непосредственное вовлечение родителей в образовательный процесс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Праздники и досуги – участники.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Семейные проекты (ФГОС)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Субботники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Дни открытых дверей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Родительская общественность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001" marR="440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5038" y="292100"/>
            <a:ext cx="8912225" cy="6032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база: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9563" y="1090613"/>
            <a:ext cx="9855200" cy="5588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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РФ» от 29.12.2012г. №273-ФЗ.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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(Приказ Министерства образования и науки РФ от 17 октября 2013 г. № 1155).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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Российской Федерации от 15 мая 2013 г. № 26 «Об утверждении Сан Пин 2.4.1.3049-13 «Санитарно-эпидемиологические требования к устройству, содержанию и организации режима работы дошкольных образовательных организаций».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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Конвенция о правах ребенка. Постановление Правительства Российской Федерации от 5 августа 2013 г. № 662 «Об осуществлении мониторинга системы образования».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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30 августа 2013 г. № 1014 «Об утверждении Порядка организации и осуществления образовательной деятельности по основным общеобразовательным программам - общеобразовательным программам дошкольного образования».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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14 июня 2013 г. № 462 «Об утверждении Порядка проведения самообследования образовательной организацией» (зарегистрирован в Минюсте РФ 27 июня 2013 г., № 28908).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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Устав образовательной организации.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716088" y="309563"/>
            <a:ext cx="9534525" cy="1281112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Цели и задачи реализации адаптированной образовательной программы дошкольного образования в соответствии с ФГОС дошкольного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4288" y="1763713"/>
            <a:ext cx="10220325" cy="47021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5000"/>
              </a:lnSpc>
              <a:buFont typeface="Wingdings 3" pitchFamily="18" charset="2"/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1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95000"/>
              </a:lnSpc>
              <a:buFont typeface="Wingdings 3" pitchFamily="18" charset="2"/>
              <a:buNone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800080"/>
                </a:solidFill>
                <a:latin typeface="Times New Roman" pitchFamily="18" charset="0"/>
              </a:rPr>
              <a:t>Цель данной Программы: - создание оптимальных условий для всестороннего развития детей с интеллектуальными нарушениями разного возраста, формирование способов и приемов взаимодействия с миром людей и окружающим предметным миром, радостного и содержательного проживания периода дошкольного детства; </a:t>
            </a:r>
            <a:r>
              <a:rPr lang="ru-RU" altLang="ko-KR" dirty="0">
                <a:solidFill>
                  <a:srgbClr val="800080"/>
                </a:solidFill>
                <a:latin typeface="Times New Roman" pitchFamily="18" charset="0"/>
              </a:rPr>
              <a:t>формирование положительных личностных качеств,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 и самостоятельности в быту, обеспечение безопасности жизнедеятельности ребенка.</a:t>
            </a:r>
            <a:r>
              <a:rPr lang="ru-RU" sz="17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5325" y="152400"/>
            <a:ext cx="8910638" cy="706438"/>
          </a:xfrm>
        </p:spPr>
        <p:txBody>
          <a:bodyPr rtlCol="0">
            <a:normAutofit fontScale="90000"/>
          </a:bodyPr>
          <a:lstStyle/>
          <a:p>
            <a:pPr marL="228600" algn="ctr"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Разделы программы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ru-RU" dirty="0"/>
          </a:p>
          <a:p>
            <a:pPr marL="0" indent="0">
              <a:buFont typeface="Wingdings 3" pitchFamily="18" charset="2"/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36800" y="1246188"/>
            <a:ext cx="8539163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-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пояснительной записки и целевых ориентиров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общее содержание программы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режим дня, особенности развивающей среды, организацию образовательного процесса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900112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Принципы и подходы к формированию адаптированной образовательной программы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1713" y="1598613"/>
            <a:ext cx="9232900" cy="43132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полноценное проживание ребенком с интеллектуальной недостаточностью всех этапов детства, обогащение (амплификация) детского развития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 с интеллектуальной недостаточностью (легкой умственной отсталостью)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с интеллектуальными нарушениями полноценным участником (субъектом) образовательных отношений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побуждение детей с интеллектуальными нарушениями к участию в различных видах деятельности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сотрудничество детского сада с семьей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приобщение детей с интеллектуальными нарушениями к социокультурным нормам, традициям семьи, общества и государства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познавательных интересов и познавательных действий ребёнка с интеллектуальными нарушениями в различных видах деятельности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этнокультурной ситуации развития ребёнка с интеллектуальными нарушениями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междисциплинарного подхода.</a:t>
            </a:r>
          </a:p>
          <a:p>
            <a:pPr>
              <a:lnSpc>
                <a:spcPct val="90000"/>
              </a:lnSpc>
            </a:pPr>
            <a:endParaRPr lang="ru-RU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2592388" y="233363"/>
            <a:ext cx="8912225" cy="808037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rgbClr val="CD1805"/>
                </a:solidFill>
                <a:latin typeface="Times New Roman" pitchFamily="18" charset="0"/>
                <a:cs typeface="Times New Roman" pitchFamily="18" charset="0"/>
              </a:rPr>
              <a:t>Психологические особенности детей с интеллектуальными нарушениями </a:t>
            </a:r>
            <a:br>
              <a:rPr lang="ru-RU" sz="1800" b="1" dirty="0">
                <a:solidFill>
                  <a:srgbClr val="CD180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CD1805"/>
                </a:solidFill>
                <a:latin typeface="Times New Roman" pitchFamily="18" charset="0"/>
                <a:cs typeface="Times New Roman" pitchFamily="18" charset="0"/>
              </a:rPr>
              <a:t>(легкой умственной отсталостью)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1374775" y="1190625"/>
            <a:ext cx="10129838" cy="51435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развития при легкой степени умственной отсталости характеризуется как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«социально близкий к нормативному»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социально-коммуникативном развитии: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этих детей отмечается выразительная мимика и потребность к взаимодействию с окружающими. 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уровню речевого развития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эти дети представляют собой весьма разнообразную группу. Среди них имеются дети, совсем не владеющие активной речью; дети, владеющие небольшим объемом слов и простых фраз; дети с формально хорошо развитой речью. Но всех их объединяет ограниченное понимание обращенной речи, привязанность к ситуации, с одной стороны, и оторванность речи от деятельности – с другой. Речь не отражает интеллектуальных возможностей ребенка, не может служить полноценным источником передачи ему знаний и сведений. Словарный запас в пассивной форме значительно превышает активный. Есть слова, которые ребенок с умственной отсталостью (интеллектуальными нарушениями) может произносить к какой-либо картинке, предмету, но не понимает, когда их произносит другой человек вне привычной ситуации.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846138" y="444520"/>
            <a:ext cx="10320337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2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Развитие личности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детей с легкой умственной отсталостью характеризуется тем, что они ощущают свои промахи и неудачи и не остаются к ним равнодушными. Во многих случаях они переживают свои ошибки, у них могут возникнуть нежелательные реакции на неудачу. Очень распространены у детей приспособления к требованиям, которые предъявляют к ним окружающие. Эти приспособления далеко не всегда адекватны, возникает «тупиковое подражание» – эхолалическое повторение жестов и слов без достаточного понимания их смысла. У детей наблюдаются трудности в регуляции поведения, не появляется контроль в произвольном поведении. У детей не наблюдается соподчинения мотивов, импульсивные действия, сиюминутные желания – преобладающие мотивы их поведения.</a:t>
            </a:r>
          </a:p>
          <a:p>
            <a:pPr lvl="2" algn="just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характеризуется тем, что дети охотно выполняют сенсорные задачи, могут проявлять интерес к свойствам и отношениям между предметами. У детей имеется также продвижение в развитии целостного восприятия. К концу дошкольного возраста эти дети достигают такого уровня развития восприятия, с которым дети в норме подходят к дошкольному возрасту, хотя по способам ориентировки в задании они опережают этот уровень. Перцептивная ориентировка возникает у них на основе усвоения отдельных эталонов, которому способствует усвоение слов, обозначающих свойства и отношения. У детей изучаемой категории развитие восприятия происходит неравномерно, усвоенные эталоны зачастую оказываются нестойкими, расплывчатыми, отсутствует перенос усвоенного способа действия с одной ситуации на другую. Весьма сложными являются взаимоотношения между восприятием свойства, знанием его названия, возможностью действовать с учетом данного свойства и возможностью производить на его основе простейшие обобщения. Дети, успешно выделяющие свойства во время занятий, не могут подобрать парные предметы по просьбе педагога, совсем не выделяют их в быту, в самостоятельной деятельности, тогда, когда нужно найти определенный предмет в помещении.</a:t>
            </a:r>
          </a:p>
          <a:p>
            <a:pPr algn="just"/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651000" y="1167586"/>
            <a:ext cx="9898063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0850"/>
            <a:r>
              <a:rPr lang="ru-RU" b="1" i="1" dirty="0"/>
              <a:t>	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целом, сопровождается нецеленаправленными действиями, равнодушным отношением к результату своих действий. После 5-ти лет в игре с игрушками у детей этого варианта развития все большее место начинают занимать процессуальные действия. При коррекционном обучении формируется интерес к сюжетной игре, появляется положительные средства взаимодействия с партнером по игре, возможности выполнять определенные роли в театрализованных играх.</a:t>
            </a:r>
          </a:p>
          <a:p>
            <a:pPr indent="450850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	Продуктивные виды детской деятельности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процессе коррекционного обучения у детей формируется интерес и практические умения выполнять задания по лепке, рисованию, аппликации и конструированию. Дети овладевают умениями работать по показу, подражанию, образцу и речевой инструкции.</a:t>
            </a:r>
          </a:p>
          <a:p>
            <a:pPr indent="450850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	Физическое развитие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дети овладевают основными видами движений - ходьбой, бегом, лазанием, ползанием, метанием. Они охотно принимают участие в коллективных физических упражнениях и подвижных играх. Со временем проявляют способности к некоторым видам спорта (например, в плавании, в беге на лыжах, велогонках и др.).</a:t>
            </a:r>
          </a:p>
          <a:p>
            <a:pPr indent="45085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Однако вышеперечисленные особенности развития детей с легкой степенью интеллектуального нарушения могут быть сглажены или корригированы при своевременном целенаправленном педагогическом воздействии.  </a:t>
            </a:r>
          </a:p>
          <a:p>
            <a:pPr indent="45085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Таким образом, главная особенность развития детей в этом варианте развития характеризуется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готовностью к взаимодействию со взрослыми и сверстниками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основе сформированных подражательных способностей, умениям работать по показу и образцу.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088" y="88900"/>
            <a:ext cx="10266362" cy="668338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осуществления образовательного процесса: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0699" y="822325"/>
            <a:ext cx="9883775" cy="56673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образовательных отношений: дети, родители (законные представители), педагогические работники ДОУ. </a:t>
            </a: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деятельность  в ДОУ осуществляется  на русском языке. </a:t>
            </a: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деятельность строится на адекватных возрасту формах работы с детьми, при этом основной формой и ведущим видом деятельности является игра.  </a:t>
            </a: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Целостный образовательный процесс включает в себя реализацию задач пяти образовательных 	областей: социально-коммуникативное, познавательное, речевое, художественно-эстетическое и физическое развитие воспитанников. </a:t>
            </a: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Конкретное содержание образовательных областей зависит от возрастных и индивидуальных особенностей воспитанников и может реализовываться в разнообразных видах деятельности.  </a:t>
            </a: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Образовательный процесс, организуемый в группах коррекционной  направленности для детей с интеллектуальными нарушениями, включает время, отведенное на: образовательную деятельность, осуществляемую в процессе организации различных видов детской деятельности с квалифицированной коррекцией недостатков в физическом и (или) психическом развитии детей; </a:t>
            </a: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Образовательную деятельность с квалифицированной коррекцией недостатков в физическом и (или) психическом развитии детей, осуществляемую в ходе режимных моментов; самостоятельную деятельность детей; </a:t>
            </a: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с семьями детей по реализации адаптированной основной образовательной программы ДОУ .</a:t>
            </a: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None/>
              <a:tabLst>
                <a:tab pos="457200" algn="l"/>
              </a:tabLst>
            </a:pPr>
            <a:endParaRPr lang="ru-RU" sz="5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spcAft>
                <a:spcPts val="1000"/>
              </a:spcAft>
              <a:buFont typeface="Wingdings" pitchFamily="2" charset="2"/>
              <a:buChar char=""/>
              <a:tabLst>
                <a:tab pos="457200" algn="l"/>
              </a:tabLst>
            </a:pPr>
            <a:endParaRPr lang="ru-RU" sz="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endParaRPr lang="ru-RU" sz="5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1851</Words>
  <Application>Microsoft Office PowerPoint</Application>
  <PresentationFormat>Широкоэкранный</PresentationFormat>
  <Paragraphs>113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                  Адаптированная образовательная программа дошкольного образования для детей с интеллектуальными нарушениями (легкой умственной отсталостью) (далее Программа) </vt:lpstr>
      <vt:lpstr>Нормативно-правовая база: </vt:lpstr>
      <vt:lpstr>Цели и задачи реализации адаптированной образовательной программы дошкольного образования в соответствии с ФГОС дошкольного образования</vt:lpstr>
      <vt:lpstr>Разделы программы </vt:lpstr>
      <vt:lpstr>Принципы и подходы к формированию адаптированной образовательной программы: </vt:lpstr>
      <vt:lpstr>Психологические особенности детей с интеллектуальными нарушениями  (легкой умственной отсталостью)</vt:lpstr>
      <vt:lpstr>Презентация PowerPoint</vt:lpstr>
      <vt:lpstr>Презентация PowerPoint</vt:lpstr>
      <vt:lpstr>Особенности осуществления образовательного процесса: </vt:lpstr>
      <vt:lpstr>Условия для организации специального коррекционно-развивающего воспитания и обучения детей с интеллектуальными нарушениями: </vt:lpstr>
      <vt:lpstr>Виды детской деятельности для реализации задач Программы: </vt:lpstr>
      <vt:lpstr>Работа с семьей выстроена по следующим направлениям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образовательная программа (далее Программа) -</dc:title>
  <dc:creator>Olga</dc:creator>
  <cp:lastModifiedBy>Ольга Мельникова</cp:lastModifiedBy>
  <cp:revision>13</cp:revision>
  <dcterms:created xsi:type="dcterms:W3CDTF">2016-10-04T11:10:09Z</dcterms:created>
  <dcterms:modified xsi:type="dcterms:W3CDTF">2021-03-26T16:24:23Z</dcterms:modified>
</cp:coreProperties>
</file>