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347" r:id="rId3"/>
    <p:sldId id="348" r:id="rId4"/>
    <p:sldId id="349" r:id="rId5"/>
    <p:sldId id="260" r:id="rId6"/>
    <p:sldId id="299" r:id="rId7"/>
    <p:sldId id="301" r:id="rId8"/>
    <p:sldId id="310" r:id="rId9"/>
    <p:sldId id="305" r:id="rId10"/>
    <p:sldId id="308" r:id="rId11"/>
    <p:sldId id="351"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60171033071345"/>
          <c:y val="0.15047484310661557"/>
          <c:w val="0.70845911085909108"/>
          <c:h val="0.80055976735418677"/>
        </c:manualLayout>
      </c:layout>
      <c:pieChart>
        <c:varyColors val="1"/>
        <c:ser>
          <c:idx val="0"/>
          <c:order val="0"/>
          <c:tx>
            <c:strRef>
              <c:f>Лист1!$B$1</c:f>
              <c:strCache>
                <c:ptCount val="1"/>
                <c:pt idx="0">
                  <c:v>Продажи</c:v>
                </c:pt>
              </c:strCache>
            </c:strRef>
          </c:tx>
          <c:spPr>
            <a:solidFill>
              <a:srgbClr val="C00000"/>
            </a:solidFill>
          </c:spPr>
          <c:explosion val="11"/>
          <c:dPt>
            <c:idx val="0"/>
            <c:bubble3D val="0"/>
            <c:spPr>
              <a:solidFill>
                <a:srgbClr val="0070C0"/>
              </a:solidFill>
            </c:spPr>
          </c:dPt>
          <c:dLbls>
            <c:dLbl>
              <c:idx val="0"/>
              <c:layout>
                <c:manualLayout>
                  <c:x val="-0.1381664120663891"/>
                  <c:y val="-0.30930099907598341"/>
                </c:manualLayout>
              </c:layout>
              <c:tx>
                <c:rich>
                  <a:bodyPr/>
                  <a:lstStyle/>
                  <a:p>
                    <a:r>
                      <a:rPr lang="en-US" smtClean="0"/>
                      <a:t>6</a:t>
                    </a:r>
                    <a:r>
                      <a:rPr lang="ru-RU" smtClean="0"/>
                      <a:t>0</a:t>
                    </a:r>
                    <a:r>
                      <a:rPr lang="en-US" smtClean="0"/>
                      <a:t>%</a:t>
                    </a:r>
                    <a:endParaRPr lang="en-US" dirty="0"/>
                  </a:p>
                </c:rich>
              </c:tx>
              <c:dLblPos val="bestFit"/>
              <c:showLegendKey val="0"/>
              <c:showVal val="1"/>
              <c:showCatName val="0"/>
              <c:showSerName val="0"/>
              <c:showPercent val="1"/>
              <c:showBubbleSize val="0"/>
              <c:extLst>
                <c:ext xmlns:c15="http://schemas.microsoft.com/office/drawing/2012/chart" uri="{CE6537A1-D6FC-4f65-9D91-7224C49458BB}"/>
              </c:extLst>
            </c:dLbl>
            <c:dLbl>
              <c:idx val="1"/>
              <c:layout>
                <c:manualLayout>
                  <c:x val="0.26743938363672581"/>
                  <c:y val="-4.179568296984798E-2"/>
                </c:manualLayout>
              </c:layout>
              <c:tx>
                <c:rich>
                  <a:bodyPr/>
                  <a:lstStyle/>
                  <a:p>
                    <a:r>
                      <a:rPr lang="ru-RU" dirty="0" smtClean="0"/>
                      <a:t>40%</a:t>
                    </a:r>
                    <a:endParaRPr lang="ru-RU" dirty="0"/>
                  </a:p>
                </c:rich>
              </c:tx>
              <c:dLblPos val="bestFit"/>
              <c:showLegendKey val="0"/>
              <c:showVal val="1"/>
              <c:showCatName val="0"/>
              <c:showSerName val="0"/>
              <c:showPercent val="1"/>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1"/>
            <c:showBubbleSize val="0"/>
            <c:showLeaderLines val="1"/>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dd/mmm</c:formatCode>
                <c:ptCount val="4"/>
                <c:pt idx="0" formatCode="General">
                  <c:v>8.2000000000000011</c:v>
                </c:pt>
                <c:pt idx="1">
                  <c:v>4.8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15831-E51E-4DE0-A61D-87A7BAF05469}" type="datetimeFigureOut">
              <a:rPr lang="ru-RU" smtClean="0"/>
              <a:t>09.09.2022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5D6129-7B14-4516-AE6C-46DA23192C33}" type="slidenum">
              <a:rPr lang="ru-RU" smtClean="0"/>
              <a:t>‹#›</a:t>
            </a:fld>
            <a:endParaRPr lang="ru-RU"/>
          </a:p>
        </p:txBody>
      </p:sp>
    </p:spTree>
    <p:extLst>
      <p:ext uri="{BB962C8B-B14F-4D97-AF65-F5344CB8AC3E}">
        <p14:creationId xmlns:p14="http://schemas.microsoft.com/office/powerpoint/2010/main" val="1090288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mbdou7@gtn.lokos.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501008"/>
            <a:ext cx="7992888" cy="1963348"/>
          </a:xfrm>
        </p:spPr>
        <p:style>
          <a:lnRef idx="2">
            <a:schemeClr val="accent2"/>
          </a:lnRef>
          <a:fillRef idx="1">
            <a:schemeClr val="lt1"/>
          </a:fillRef>
          <a:effectRef idx="0">
            <a:schemeClr val="accent2"/>
          </a:effectRef>
          <a:fontRef idx="minor">
            <a:schemeClr val="dk1"/>
          </a:fontRef>
        </p:style>
        <p:txBody>
          <a:bodyPr>
            <a:noAutofit/>
          </a:bodyPr>
          <a:lstStyle/>
          <a:p>
            <a:r>
              <a:rPr lang="ru-RU" sz="3200" b="1" u="sng"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
            </a:r>
            <a:br>
              <a:rPr lang="ru-RU" sz="3200" b="1" u="sng"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br>
            <a:r>
              <a:rPr lang="ru-RU" sz="2000" b="1" u="sng" dirty="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К</a:t>
            </a:r>
            <a:r>
              <a:rPr lang="ru-RU" sz="2000" b="1" u="sng"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раткая презентация </a:t>
            </a:r>
            <a: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
            </a:r>
            <a:b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br>
            <a: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основной  образовательной  программы   дошкольного образования </a:t>
            </a:r>
            <a:b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br>
            <a: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МБДОУ «Детский сад № 7 комбинированного вида»</a:t>
            </a:r>
            <a:b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br>
            <a: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t/>
            </a:r>
            <a:br>
              <a:rPr lang="ru-RU" sz="2000" b="1" dirty="0" smtClean="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rPr>
            </a:br>
            <a:endParaRPr lang="ru-RU" sz="2000" b="1" dirty="0">
              <a:solidFill>
                <a:srgbClr val="C00000"/>
              </a:solidFill>
              <a:latin typeface="Times New Roman" panose="02020603050405020304" pitchFamily="18" charset="0"/>
              <a:ea typeface="MS UI Gothic" panose="020B0600070205080204" pitchFamily="34" charset="-128"/>
              <a:cs typeface="Times New Roman" panose="02020603050405020304" pitchFamily="18" charset="0"/>
            </a:endParaRPr>
          </a:p>
        </p:txBody>
      </p:sp>
      <p:sp>
        <p:nvSpPr>
          <p:cNvPr id="5" name="Прямоугольник 4"/>
          <p:cNvSpPr/>
          <p:nvPr/>
        </p:nvSpPr>
        <p:spPr>
          <a:xfrm>
            <a:off x="1115616" y="548680"/>
            <a:ext cx="6912768" cy="280076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endParaRPr lang="ru-RU" b="1" dirty="0" smtClean="0">
              <a:latin typeface="Times New Roman" panose="02020603050405020304" pitchFamily="18" charset="0"/>
              <a:cs typeface="Times New Roman" panose="02020603050405020304" pitchFamily="18" charset="0"/>
            </a:endParaRPr>
          </a:p>
          <a:p>
            <a:pPr algn="ctr"/>
            <a:endParaRPr lang="ru-RU" sz="16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ctr"/>
            <a:endParaRPr lang="ru-RU" sz="1600" b="1" dirty="0">
              <a:solidFill>
                <a:schemeClr val="accent3">
                  <a:lumMod val="50000"/>
                </a:schemeClr>
              </a:solidFill>
              <a:latin typeface="Times New Roman" panose="02020603050405020304" pitchFamily="18" charset="0"/>
              <a:cs typeface="Times New Roman" panose="02020603050405020304" pitchFamily="18" charset="0"/>
            </a:endParaRPr>
          </a:p>
          <a:p>
            <a:pPr algn="ctr"/>
            <a:endParaRPr lang="ru-RU" sz="16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ctr"/>
            <a:endParaRPr lang="ru-RU" sz="1600" b="1" dirty="0">
              <a:solidFill>
                <a:schemeClr val="accent3">
                  <a:lumMod val="50000"/>
                </a:schemeClr>
              </a:solidFill>
              <a:latin typeface="Times New Roman" panose="02020603050405020304" pitchFamily="18" charset="0"/>
              <a:cs typeface="Times New Roman" panose="02020603050405020304" pitchFamily="18" charset="0"/>
            </a:endParaRPr>
          </a:p>
          <a:p>
            <a:pPr algn="ct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Муниципальное </a:t>
            </a:r>
            <a:r>
              <a:rPr lang="ru-RU" sz="1600" b="1" dirty="0">
                <a:solidFill>
                  <a:schemeClr val="accent3">
                    <a:lumMod val="50000"/>
                  </a:schemeClr>
                </a:solidFill>
                <a:latin typeface="Times New Roman" panose="02020603050405020304" pitchFamily="18" charset="0"/>
                <a:cs typeface="Times New Roman" panose="02020603050405020304" pitchFamily="18" charset="0"/>
              </a:rPr>
              <a:t>бюджетное дошкольное образовательное учреждение  </a:t>
            </a:r>
            <a:endParaRPr lang="ru-RU" sz="16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ct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a:t>
            </a:r>
            <a:r>
              <a:rPr lang="ru-RU" sz="1600" b="1" dirty="0">
                <a:solidFill>
                  <a:schemeClr val="accent3">
                    <a:lumMod val="50000"/>
                  </a:schemeClr>
                </a:solidFill>
                <a:latin typeface="Times New Roman" panose="02020603050405020304" pitchFamily="18" charset="0"/>
                <a:cs typeface="Times New Roman" panose="02020603050405020304" pitchFamily="18" charset="0"/>
              </a:rPr>
              <a:t>Детский сад  № 7 комбинированного вида»  </a:t>
            </a:r>
            <a:endParaRPr lang="ru-RU" sz="16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ct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Гатчинского </a:t>
            </a:r>
            <a:r>
              <a:rPr lang="ru-RU" sz="1600" b="1" dirty="0">
                <a:solidFill>
                  <a:schemeClr val="accent3">
                    <a:lumMod val="50000"/>
                  </a:schemeClr>
                </a:solidFill>
                <a:latin typeface="Times New Roman" panose="02020603050405020304" pitchFamily="18" charset="0"/>
                <a:cs typeface="Times New Roman" panose="02020603050405020304" pitchFamily="18" charset="0"/>
              </a:rPr>
              <a:t>района Ленинградской </a:t>
            </a: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области</a:t>
            </a:r>
          </a:p>
          <a:p>
            <a:pPr algn="ct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Телефон</a:t>
            </a:r>
            <a:r>
              <a:rPr lang="ru-RU" sz="1600" b="1" dirty="0">
                <a:solidFill>
                  <a:schemeClr val="accent3">
                    <a:lumMod val="50000"/>
                  </a:schemeClr>
                </a:solidFill>
                <a:latin typeface="Times New Roman" panose="02020603050405020304" pitchFamily="18" charset="0"/>
                <a:cs typeface="Times New Roman" panose="02020603050405020304" pitchFamily="18" charset="0"/>
              </a:rPr>
              <a:t>: </a:t>
            </a:r>
            <a:r>
              <a:rPr lang="ru-RU" sz="1600" b="1" dirty="0" smtClean="0">
                <a:solidFill>
                  <a:schemeClr val="accent3">
                    <a:lumMod val="50000"/>
                  </a:schemeClr>
                </a:solidFill>
                <a:latin typeface="Times New Roman" panose="02020603050405020304" pitchFamily="18" charset="0"/>
                <a:cs typeface="Times New Roman" panose="02020603050405020304" pitchFamily="18" charset="0"/>
              </a:rPr>
              <a:t>8-813-71-906-01 </a:t>
            </a:r>
            <a:r>
              <a:rPr lang="ru-RU" sz="1600" b="1" dirty="0" smtClean="0">
                <a:latin typeface="Times New Roman" panose="02020603050405020304" pitchFamily="18" charset="0"/>
                <a:cs typeface="Times New Roman" panose="02020603050405020304" pitchFamily="18" charset="0"/>
              </a:rPr>
              <a:t>     </a:t>
            </a:r>
          </a:p>
          <a:p>
            <a:pPr algn="ctr"/>
            <a:r>
              <a:rPr lang="ru-RU" sz="1600" b="1"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hlinkClick r:id="rId2"/>
              </a:rPr>
              <a:t>mbdou7@gtn.lokos.net</a:t>
            </a:r>
            <a:endParaRPr lang="ru-RU" sz="1600" b="1" dirty="0" smtClean="0">
              <a:latin typeface="Times New Roman" panose="02020603050405020304" pitchFamily="18" charset="0"/>
              <a:cs typeface="Times New Roman" panose="02020603050405020304" pitchFamily="18" charset="0"/>
            </a:endParaRPr>
          </a:p>
          <a:p>
            <a:pPr algn="ctr"/>
            <a:endParaRPr lang="ru-RU" sz="1400" dirty="0"/>
          </a:p>
        </p:txBody>
      </p:sp>
      <p:pic>
        <p:nvPicPr>
          <p:cNvPr id="4" name="Рисунок 3"/>
          <p:cNvPicPr/>
          <p:nvPr/>
        </p:nvPicPr>
        <p:blipFill>
          <a:blip r:embed="rId3" cstate="print"/>
          <a:srcRect/>
          <a:stretch>
            <a:fillRect/>
          </a:stretch>
        </p:blipFill>
        <p:spPr bwMode="auto">
          <a:xfrm>
            <a:off x="3923928" y="692696"/>
            <a:ext cx="864096" cy="1034547"/>
          </a:xfrm>
          <a:prstGeom prst="rect">
            <a:avLst/>
          </a:prstGeom>
          <a:noFill/>
          <a:ln w="9525">
            <a:noFill/>
            <a:miter lim="800000"/>
            <a:headEnd/>
            <a:tailEnd/>
          </a:ln>
        </p:spPr>
      </p:pic>
    </p:spTree>
    <p:extLst>
      <p:ext uri="{BB962C8B-B14F-4D97-AF65-F5344CB8AC3E}">
        <p14:creationId xmlns:p14="http://schemas.microsoft.com/office/powerpoint/2010/main" val="148518537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608117" y="692696"/>
            <a:ext cx="8114712"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ru-RU" sz="1400" dirty="0" smtClean="0">
              <a:solidFill>
                <a:srgbClr val="C00000"/>
              </a:solidFill>
              <a:latin typeface="Times New Roman" pitchFamily="18" charset="0"/>
              <a:cs typeface="Times New Roman" pitchFamily="18" charset="0"/>
            </a:endParaRPr>
          </a:p>
          <a:p>
            <a:pPr algn="ctr"/>
            <a:r>
              <a:rPr lang="ru-RU" sz="1400" b="1" dirty="0" smtClean="0">
                <a:solidFill>
                  <a:srgbClr val="C00000"/>
                </a:solidFill>
                <a:latin typeface="Times New Roman" pitchFamily="18" charset="0"/>
                <a:cs typeface="Times New Roman" pitchFamily="18" charset="0"/>
              </a:rPr>
              <a:t>ОПИСАНИЕ </a:t>
            </a:r>
            <a:r>
              <a:rPr lang="ru-RU" sz="1400" b="1" dirty="0">
                <a:solidFill>
                  <a:srgbClr val="C00000"/>
                </a:solidFill>
                <a:latin typeface="Times New Roman" pitchFamily="18" charset="0"/>
                <a:cs typeface="Times New Roman" pitchFamily="18" charset="0"/>
              </a:rPr>
              <a:t>ОБРАЗОВАТЕЛЬНОЙ  ДЕЯТЕЛЬНОСТИ  </a:t>
            </a:r>
            <a:endParaRPr lang="ru-RU" sz="1400" b="1" dirty="0" smtClean="0">
              <a:solidFill>
                <a:srgbClr val="C00000"/>
              </a:solidFill>
              <a:latin typeface="Times New Roman" pitchFamily="18" charset="0"/>
              <a:cs typeface="Times New Roman" pitchFamily="18" charset="0"/>
            </a:endParaRPr>
          </a:p>
          <a:p>
            <a:pPr algn="ctr"/>
            <a:r>
              <a:rPr lang="ru-RU" sz="1400" b="1" dirty="0" smtClean="0">
                <a:solidFill>
                  <a:srgbClr val="C00000"/>
                </a:solidFill>
                <a:latin typeface="Times New Roman" pitchFamily="18" charset="0"/>
                <a:cs typeface="Times New Roman" pitchFamily="18" charset="0"/>
              </a:rPr>
              <a:t>ПО </a:t>
            </a:r>
            <a:r>
              <a:rPr lang="ru-RU" sz="1400" b="1" dirty="0">
                <a:solidFill>
                  <a:srgbClr val="C00000"/>
                </a:solidFill>
                <a:latin typeface="Times New Roman" pitchFamily="18" charset="0"/>
                <a:cs typeface="Times New Roman" pitchFamily="18" charset="0"/>
              </a:rPr>
              <a:t>ПРОФЕССИОНАЛЬНОЙ  КОРРЕКЦИИ  НАРУШЕНИЙ РАЗВИТИЯ ДЕТЕЙ</a:t>
            </a:r>
            <a:r>
              <a:rPr lang="ru-RU" sz="1400" b="1" dirty="0" smtClean="0">
                <a:solidFill>
                  <a:srgbClr val="C00000"/>
                </a:solidFill>
                <a:latin typeface="Times New Roman" pitchFamily="18" charset="0"/>
                <a:cs typeface="Times New Roman" pitchFamily="18" charset="0"/>
              </a:rPr>
              <a:t>.</a:t>
            </a:r>
          </a:p>
          <a:p>
            <a:pPr algn="ctr"/>
            <a:endParaRPr lang="ru-RU" sz="1400" b="1" dirty="0">
              <a:solidFill>
                <a:srgbClr val="C00000"/>
              </a:solidFill>
              <a:latin typeface="Times New Roman" pitchFamily="18" charset="0"/>
              <a:cs typeface="Times New Roman" pitchFamily="18" charset="0"/>
            </a:endParaRPr>
          </a:p>
          <a:p>
            <a:r>
              <a:rPr lang="ru-RU" sz="1400" dirty="0">
                <a:latin typeface="Times New Roman" pitchFamily="18" charset="0"/>
                <a:cs typeface="Times New Roman" pitchFamily="18" charset="0"/>
              </a:rPr>
              <a:t>-Зачисление в логопедические группы осуществляется на основе заключения комиссии ПМПК. На каждого воспитанника, зачисленного в логопедическую группу, учитель-логопед заполняет речевую карту. </a:t>
            </a:r>
          </a:p>
          <a:p>
            <a:r>
              <a:rPr lang="ru-RU" sz="1400" dirty="0">
                <a:latin typeface="Times New Roman" pitchFamily="18" charset="0"/>
                <a:cs typeface="Times New Roman" pitchFamily="18" charset="0"/>
              </a:rPr>
              <a:t>-Занятия с воспитанниками проводятся как индивидуально, так и в </a:t>
            </a:r>
            <a:r>
              <a:rPr lang="ru-RU" sz="1400" dirty="0" smtClean="0">
                <a:latin typeface="Times New Roman" pitchFamily="18" charset="0"/>
                <a:cs typeface="Times New Roman" pitchFamily="18" charset="0"/>
              </a:rPr>
              <a:t>подгруппе. </a:t>
            </a:r>
            <a:r>
              <a:rPr lang="ru-RU" sz="1400" dirty="0">
                <a:latin typeface="Times New Roman" pitchFamily="18" charset="0"/>
                <a:cs typeface="Times New Roman" pitchFamily="18" charset="0"/>
              </a:rPr>
              <a:t>Основной формой логопедической коррекции являются подгрупповые занятия. </a:t>
            </a:r>
          </a:p>
        </p:txBody>
      </p:sp>
      <p:sp>
        <p:nvSpPr>
          <p:cNvPr id="4" name="Прямоугольник 3"/>
          <p:cNvSpPr/>
          <p:nvPr/>
        </p:nvSpPr>
        <p:spPr>
          <a:xfrm>
            <a:off x="608117" y="3212976"/>
            <a:ext cx="8114712"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fontAlgn="base">
              <a:spcBef>
                <a:spcPct val="0"/>
              </a:spcBef>
              <a:spcAft>
                <a:spcPct val="0"/>
              </a:spcAft>
            </a:pPr>
            <a:r>
              <a:rPr lang="ru-RU" sz="1200" b="1" u="sng" dirty="0">
                <a:solidFill>
                  <a:srgbClr val="000000"/>
                </a:solidFill>
                <a:latin typeface="Times New Roman" pitchFamily="18" charset="0"/>
                <a:ea typeface="Calibri" pitchFamily="34" charset="0"/>
                <a:cs typeface="Times New Roman" pitchFamily="18" charset="0"/>
              </a:rPr>
              <a:t> </a:t>
            </a:r>
            <a:r>
              <a:rPr lang="ru-RU" sz="1200" b="1" u="sng" dirty="0">
                <a:solidFill>
                  <a:srgbClr val="0000FF"/>
                </a:solidFill>
                <a:latin typeface="Times New Roman" pitchFamily="18" charset="0"/>
                <a:ea typeface="Calibri" pitchFamily="34" charset="0"/>
                <a:cs typeface="Times New Roman" pitchFamily="18" charset="0"/>
              </a:rPr>
              <a:t>Цели работы группы для детей с </a:t>
            </a:r>
            <a:r>
              <a:rPr lang="ru-RU" sz="1200" b="1" u="sng" dirty="0" smtClean="0">
                <a:solidFill>
                  <a:srgbClr val="0000FF"/>
                </a:solidFill>
                <a:latin typeface="Times New Roman" pitchFamily="18" charset="0"/>
                <a:ea typeface="Calibri" pitchFamily="34" charset="0"/>
                <a:cs typeface="Times New Roman" pitchFamily="18" charset="0"/>
              </a:rPr>
              <a:t>ТНР </a:t>
            </a:r>
            <a:r>
              <a:rPr lang="ru-RU" sz="1200" b="1" u="sng" dirty="0">
                <a:solidFill>
                  <a:srgbClr val="0000FF"/>
                </a:solidFill>
                <a:latin typeface="Times New Roman" pitchFamily="18" charset="0"/>
                <a:ea typeface="Calibri" pitchFamily="34" charset="0"/>
                <a:cs typeface="Times New Roman" pitchFamily="18" charset="0"/>
              </a:rPr>
              <a:t>:</a:t>
            </a:r>
            <a:endParaRPr lang="ru-RU" sz="1200" dirty="0">
              <a:solidFill>
                <a:srgbClr val="0000FF"/>
              </a:solidFill>
              <a:latin typeface="Times New Roman" pitchFamily="18" charset="0"/>
              <a:cs typeface="Times New Roman" pitchFamily="18" charset="0"/>
            </a:endParaRPr>
          </a:p>
          <a:p>
            <a:pPr algn="just" eaLnBrk="0" fontAlgn="base" hangingPunct="0">
              <a:spcBef>
                <a:spcPct val="0"/>
              </a:spcBef>
              <a:spcAft>
                <a:spcPct val="0"/>
              </a:spcAft>
            </a:pPr>
            <a:r>
              <a:rPr lang="ru-RU" sz="1200" dirty="0">
                <a:solidFill>
                  <a:srgbClr val="000000"/>
                </a:solidFill>
                <a:latin typeface="Times New Roman" pitchFamily="18" charset="0"/>
                <a:ea typeface="Calibri" pitchFamily="34" charset="0"/>
                <a:cs typeface="Times New Roman" pitchFamily="18" charset="0"/>
              </a:rPr>
              <a:t>•  своевременная систематическая коррекционно-педагогическая помощь детям с нарушениями речи,  социальная адаптация детей с нарушениями речи и формирование у них предпосылок учебной деятельности;</a:t>
            </a:r>
            <a:endParaRPr lang="ru-RU" sz="1200" dirty="0">
              <a:latin typeface="Times New Roman" pitchFamily="18" charset="0"/>
              <a:cs typeface="Times New Roman" pitchFamily="18" charset="0"/>
            </a:endParaRPr>
          </a:p>
          <a:p>
            <a:pPr algn="just" eaLnBrk="0" fontAlgn="base" hangingPunct="0">
              <a:spcBef>
                <a:spcPct val="0"/>
              </a:spcBef>
              <a:spcAft>
                <a:spcPct val="0"/>
              </a:spcAft>
            </a:pPr>
            <a:r>
              <a:rPr lang="ru-RU" sz="1200" b="1" u="sng" dirty="0">
                <a:solidFill>
                  <a:srgbClr val="0000FF"/>
                </a:solidFill>
                <a:latin typeface="Times New Roman" pitchFamily="18" charset="0"/>
                <a:ea typeface="Calibri" pitchFamily="34" charset="0"/>
                <a:cs typeface="Times New Roman" pitchFamily="18" charset="0"/>
              </a:rPr>
              <a:t>Задачи группы для детей с </a:t>
            </a:r>
            <a:r>
              <a:rPr lang="ru-RU" sz="1200" b="1" u="sng" dirty="0" smtClean="0">
                <a:solidFill>
                  <a:srgbClr val="0000FF"/>
                </a:solidFill>
                <a:latin typeface="Times New Roman" pitchFamily="18" charset="0"/>
                <a:ea typeface="Calibri" pitchFamily="34" charset="0"/>
                <a:cs typeface="Times New Roman" pitchFamily="18" charset="0"/>
              </a:rPr>
              <a:t>ТНР</a:t>
            </a:r>
            <a:r>
              <a:rPr lang="ru-RU" sz="1200" b="1" u="sng" dirty="0">
                <a:solidFill>
                  <a:srgbClr val="0000FF"/>
                </a:solidFill>
                <a:latin typeface="Times New Roman" pitchFamily="18" charset="0"/>
                <a:ea typeface="Calibri" pitchFamily="34" charset="0"/>
                <a:cs typeface="Times New Roman" pitchFamily="18" charset="0"/>
              </a:rPr>
              <a:t>:</a:t>
            </a:r>
            <a:endParaRPr lang="ru-RU" sz="1200" dirty="0">
              <a:solidFill>
                <a:srgbClr val="0000FF"/>
              </a:solidFill>
              <a:latin typeface="Times New Roman" pitchFamily="18" charset="0"/>
              <a:cs typeface="Times New Roman" pitchFamily="18" charset="0"/>
            </a:endParaRPr>
          </a:p>
          <a:p>
            <a:pPr algn="just" eaLnBrk="0" fontAlgn="base" hangingPunct="0">
              <a:spcBef>
                <a:spcPct val="0"/>
              </a:spcBef>
              <a:spcAft>
                <a:spcPct val="0"/>
              </a:spcAft>
            </a:pPr>
            <a:r>
              <a:rPr lang="ru-RU" sz="1200" dirty="0">
                <a:solidFill>
                  <a:srgbClr val="000000"/>
                </a:solidFill>
                <a:latin typeface="Times New Roman" pitchFamily="18" charset="0"/>
                <a:ea typeface="Calibri" pitchFamily="34" charset="0"/>
                <a:cs typeface="Times New Roman" pitchFamily="18" charset="0"/>
              </a:rPr>
              <a:t>Одной из основных задач Программы является овладение детьми самостоятельной, связной, грамматически правильной речью и коммуникативными навыками, фонетической системой русского языка, элементами грамоты, что формирует психологическую готовность к обучению в школе и обеспечивает преемственность со следующей ступенью системы общего образования. </a:t>
            </a:r>
          </a:p>
          <a:p>
            <a:pPr lvl="0" algn="just" eaLnBrk="0" hangingPunct="0"/>
            <a:r>
              <a:rPr lang="ru-RU" sz="1200" dirty="0">
                <a:latin typeface="Times New Roman" pitchFamily="18" charset="0"/>
                <a:cs typeface="Times New Roman" pitchFamily="18" charset="0"/>
              </a:rPr>
              <a:t>Программой предусмотрена необходимость охраны и укрепления физического и психического здоровья детей, обеспечения эмоционального благополучия каждого ребенка. Так она позволяет формировать оптимистическое отношение детей к окружающему, что дает возможность ребенку жить и развиваться, обеспечивает позитивное эмоционально-личностное и социально-коммуникативное развитие. </a:t>
            </a:r>
          </a:p>
          <a:p>
            <a:r>
              <a:rPr lang="ru-RU" sz="1200" b="1" u="sng" dirty="0">
                <a:solidFill>
                  <a:srgbClr val="0000FF"/>
                </a:solidFill>
                <a:latin typeface="Times New Roman" pitchFamily="18" charset="0"/>
                <a:cs typeface="Times New Roman" pitchFamily="18" charset="0"/>
              </a:rPr>
              <a:t>Приоритетные направления работы с детьми:</a:t>
            </a:r>
            <a:endParaRPr lang="ru-RU" sz="1200" dirty="0">
              <a:solidFill>
                <a:srgbClr val="0000FF"/>
              </a:solidFill>
              <a:latin typeface="Times New Roman" pitchFamily="18" charset="0"/>
              <a:cs typeface="Times New Roman" pitchFamily="18" charset="0"/>
            </a:endParaRPr>
          </a:p>
          <a:p>
            <a:r>
              <a:rPr lang="ru-RU" sz="1200" dirty="0">
                <a:latin typeface="Times New Roman" pitchFamily="18" charset="0"/>
                <a:cs typeface="Times New Roman" pitchFamily="18" charset="0"/>
              </a:rPr>
              <a:t>• коррекция речевого дефекта; </a:t>
            </a:r>
          </a:p>
          <a:p>
            <a:r>
              <a:rPr lang="ru-RU" sz="1200" dirty="0">
                <a:latin typeface="Times New Roman" pitchFamily="18" charset="0"/>
                <a:cs typeface="Times New Roman" pitchFamily="18" charset="0"/>
              </a:rPr>
              <a:t>• социальная адаптация с последующей интеграцией в массовую школу; </a:t>
            </a:r>
          </a:p>
          <a:p>
            <a:r>
              <a:rPr lang="ru-RU" sz="1200" dirty="0">
                <a:latin typeface="Times New Roman" pitchFamily="18" charset="0"/>
                <a:cs typeface="Times New Roman" pitchFamily="18" charset="0"/>
              </a:rPr>
              <a:t>• развитие речи и речевого общения (реше­ние в единстве задач языкового и коммуни­кативного развития)</a:t>
            </a:r>
          </a:p>
        </p:txBody>
      </p:sp>
    </p:spTree>
    <p:extLst>
      <p:ext uri="{BB962C8B-B14F-4D97-AF65-F5344CB8AC3E}">
        <p14:creationId xmlns:p14="http://schemas.microsoft.com/office/powerpoint/2010/main" val="2911033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352928" cy="6264696"/>
          </a:xfrm>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endParaRPr lang="ru-RU" sz="1600" b="1" dirty="0" smtClean="0">
              <a:solidFill>
                <a:srgbClr val="C00000"/>
              </a:solidFill>
              <a:latin typeface="Times New Roman" pitchFamily="18" charset="0"/>
              <a:cs typeface="Times New Roman" pitchFamily="18" charset="0"/>
            </a:endParaRPr>
          </a:p>
          <a:p>
            <a:pPr marL="0" indent="0" algn="ctr">
              <a:buNone/>
            </a:pPr>
            <a:r>
              <a:rPr lang="ru-RU" sz="1600" b="1" dirty="0" smtClean="0">
                <a:solidFill>
                  <a:srgbClr val="C00000"/>
                </a:solidFill>
                <a:latin typeface="Times New Roman" pitchFamily="18" charset="0"/>
                <a:cs typeface="Times New Roman" pitchFamily="18" charset="0"/>
              </a:rPr>
              <a:t>Особенности </a:t>
            </a:r>
            <a:r>
              <a:rPr lang="ru-RU" sz="1600" b="1" dirty="0">
                <a:solidFill>
                  <a:srgbClr val="C00000"/>
                </a:solidFill>
                <a:latin typeface="Times New Roman" pitchFamily="18" charset="0"/>
                <a:cs typeface="Times New Roman" pitchFamily="18" charset="0"/>
              </a:rPr>
              <a:t>взаимодействия педагогического коллектива с семьями воспитанников</a:t>
            </a:r>
            <a:r>
              <a:rPr lang="ru-RU" sz="1600" b="1" dirty="0" smtClean="0">
                <a:solidFill>
                  <a:srgbClr val="C00000"/>
                </a:solidFill>
                <a:latin typeface="Times New Roman" pitchFamily="18" charset="0"/>
                <a:cs typeface="Times New Roman" pitchFamily="18" charset="0"/>
              </a:rPr>
              <a:t>.</a:t>
            </a:r>
            <a:r>
              <a:rPr lang="ru-RU" sz="1600" dirty="0">
                <a:solidFill>
                  <a:srgbClr val="C00000"/>
                </a:solidFill>
                <a:latin typeface="Times New Roman" pitchFamily="18" charset="0"/>
                <a:cs typeface="Times New Roman" pitchFamily="18" charset="0"/>
              </a:rPr>
              <a:t> </a:t>
            </a:r>
            <a:endParaRPr lang="ru-RU" sz="1600" dirty="0" smtClean="0">
              <a:solidFill>
                <a:srgbClr val="C00000"/>
              </a:solidFill>
              <a:latin typeface="Times New Roman" pitchFamily="18" charset="0"/>
              <a:cs typeface="Times New Roman" pitchFamily="18" charset="0"/>
            </a:endParaRPr>
          </a:p>
          <a:p>
            <a:pPr marL="0" indent="0">
              <a:buNone/>
            </a:pPr>
            <a:endParaRPr lang="ru-RU" sz="1400" dirty="0" smtClean="0">
              <a:latin typeface="Times New Roman" pitchFamily="18" charset="0"/>
              <a:cs typeface="Times New Roman" pitchFamily="18" charset="0"/>
            </a:endParaRPr>
          </a:p>
          <a:p>
            <a:pPr marL="0" indent="0" algn="ctr">
              <a:buNone/>
            </a:pPr>
            <a:r>
              <a:rPr lang="ru-RU" sz="1200" dirty="0" smtClean="0">
                <a:latin typeface="Times New Roman" pitchFamily="18" charset="0"/>
                <a:cs typeface="Times New Roman" pitchFamily="18" charset="0"/>
              </a:rPr>
              <a:t>Важнейшим </a:t>
            </a:r>
            <a:r>
              <a:rPr lang="ru-RU" sz="1200" dirty="0">
                <a:latin typeface="Times New Roman" pitchFamily="18" charset="0"/>
                <a:cs typeface="Times New Roman" pitchFamily="18" charset="0"/>
              </a:rPr>
              <a:t>условием обеспечения целостного развития личности ребенка </a:t>
            </a:r>
            <a:r>
              <a:rPr lang="ru-RU" sz="1200" dirty="0" smtClean="0">
                <a:latin typeface="Times New Roman" pitchFamily="18" charset="0"/>
                <a:cs typeface="Times New Roman" pitchFamily="18" charset="0"/>
              </a:rPr>
              <a:t>является  развитие </a:t>
            </a:r>
            <a:r>
              <a:rPr lang="ru-RU" sz="1200" dirty="0">
                <a:latin typeface="Times New Roman" pitchFamily="18" charset="0"/>
                <a:cs typeface="Times New Roman" pitchFamily="18" charset="0"/>
              </a:rPr>
              <a:t>конструктивного взаимодействия с </a:t>
            </a:r>
            <a:r>
              <a:rPr lang="ru-RU" sz="1200" dirty="0" smtClean="0">
                <a:latin typeface="Times New Roman" pitchFamily="18" charset="0"/>
                <a:cs typeface="Times New Roman" pitchFamily="18" charset="0"/>
              </a:rPr>
              <a:t>семьей.</a:t>
            </a:r>
          </a:p>
          <a:p>
            <a:pPr marL="0" indent="0" algn="ctr">
              <a:buNone/>
            </a:pPr>
            <a:r>
              <a:rPr lang="ru-RU" sz="1200" dirty="0" smtClean="0">
                <a:latin typeface="Times New Roman" pitchFamily="18" charset="0"/>
                <a:cs typeface="Times New Roman" pitchFamily="18" charset="0"/>
              </a:rPr>
              <a:t>Основной </a:t>
            </a:r>
            <a:r>
              <a:rPr lang="ru-RU" sz="1200" dirty="0">
                <a:latin typeface="Times New Roman" pitchFamily="18" charset="0"/>
                <a:cs typeface="Times New Roman" pitchFamily="18" charset="0"/>
              </a:rPr>
              <a:t>целью взаимодействия с родителями является – создание необходимых условий для формирования ответственных взаимоотношений с семьями воспитанников и развития компетентности родителей (способности разрешать разные типы социально-педагогических ситуаций, связанных с воспитанием ребенка); обеспечение права родителей на уважение и понимание, на участие в жизни детского сада</a:t>
            </a:r>
            <a:r>
              <a:rPr lang="ru-RU" sz="1200" dirty="0" smtClean="0">
                <a:latin typeface="Times New Roman" pitchFamily="18" charset="0"/>
                <a:cs typeface="Times New Roman" pitchFamily="18" charset="0"/>
              </a:rPr>
              <a:t>.</a:t>
            </a:r>
          </a:p>
          <a:p>
            <a:pPr marL="0" indent="0" algn="ctr">
              <a:buNone/>
            </a:pPr>
            <a:endParaRPr lang="ru-RU" sz="1200" dirty="0">
              <a:latin typeface="Times New Roman" pitchFamily="18" charset="0"/>
              <a:cs typeface="Times New Roman" pitchFamily="18" charset="0"/>
            </a:endParaRPr>
          </a:p>
          <a:p>
            <a:pPr marL="0" indent="0">
              <a:buNone/>
            </a:pPr>
            <a:r>
              <a:rPr lang="ru-RU" sz="1200" i="1" dirty="0" smtClean="0">
                <a:latin typeface="Times New Roman" pitchFamily="18" charset="0"/>
                <a:cs typeface="Times New Roman" pitchFamily="18" charset="0"/>
              </a:rPr>
              <a:t>   </a:t>
            </a:r>
            <a:r>
              <a:rPr lang="ru-RU" sz="1200" i="1" dirty="0">
                <a:latin typeface="Times New Roman" pitchFamily="18" charset="0"/>
                <a:cs typeface="Times New Roman" pitchFamily="18" charset="0"/>
              </a:rPr>
              <a:t>Основные задачи перед дошкольным учреждением по работе с </a:t>
            </a:r>
            <a:r>
              <a:rPr lang="ru-RU" sz="1200" i="1" dirty="0" smtClean="0">
                <a:latin typeface="Times New Roman" pitchFamily="18" charset="0"/>
                <a:cs typeface="Times New Roman" pitchFamily="18" charset="0"/>
              </a:rPr>
              <a:t>родителями</a:t>
            </a:r>
            <a:endParaRPr lang="ru-RU" sz="1200" i="1" dirty="0">
              <a:latin typeface="Times New Roman" pitchFamily="18" charset="0"/>
              <a:cs typeface="Times New Roman" pitchFamily="18" charset="0"/>
            </a:endParaRPr>
          </a:p>
          <a:p>
            <a:pPr marL="0" indent="0">
              <a:buNone/>
            </a:pPr>
            <a:r>
              <a:rPr lang="ru-RU" sz="1200" dirty="0">
                <a:latin typeface="Times New Roman" pitchFamily="18" charset="0"/>
                <a:cs typeface="Times New Roman" pitchFamily="18" charset="0"/>
              </a:rPr>
              <a:t>*Психолого-педагогическое просвещение родителей с целью повышения педагогического образования</a:t>
            </a:r>
          </a:p>
          <a:p>
            <a:pPr marL="0" indent="0">
              <a:buNone/>
            </a:pPr>
            <a:r>
              <a:rPr lang="ru-RU" sz="1200" dirty="0">
                <a:latin typeface="Times New Roman" pitchFamily="18" charset="0"/>
                <a:cs typeface="Times New Roman" pitchFamily="18" charset="0"/>
              </a:rPr>
              <a:t>*Изучение семьи и установление контактов с ее членами с целью </a:t>
            </a:r>
            <a:r>
              <a:rPr lang="ru-RU" sz="1200" dirty="0" smtClean="0">
                <a:latin typeface="Times New Roman" pitchFamily="18" charset="0"/>
                <a:cs typeface="Times New Roman" pitchFamily="18" charset="0"/>
              </a:rPr>
              <a:t>согласования воспитательных </a:t>
            </a:r>
            <a:r>
              <a:rPr lang="ru-RU" sz="1200" dirty="0">
                <a:latin typeface="Times New Roman" pitchFamily="18" charset="0"/>
                <a:cs typeface="Times New Roman" pitchFamily="18" charset="0"/>
              </a:rPr>
              <a:t>воздействий на ребенка</a:t>
            </a:r>
          </a:p>
          <a:p>
            <a:pPr marL="0" indent="0">
              <a:buNone/>
            </a:pPr>
            <a:endParaRPr lang="ru-RU" sz="1200" dirty="0" smtClean="0">
              <a:latin typeface="Times New Roman" pitchFamily="18" charset="0"/>
              <a:cs typeface="Times New Roman" pitchFamily="18" charset="0"/>
            </a:endParaRPr>
          </a:p>
          <a:p>
            <a:pPr marL="0" indent="0">
              <a:buNone/>
            </a:pPr>
            <a:r>
              <a:rPr lang="ru-RU" sz="1200" i="1" dirty="0" smtClean="0">
                <a:latin typeface="Times New Roman" pitchFamily="18" charset="0"/>
                <a:cs typeface="Times New Roman" pitchFamily="18" charset="0"/>
              </a:rPr>
              <a:t>Функции </a:t>
            </a:r>
            <a:r>
              <a:rPr lang="ru-RU" sz="1200" i="1" dirty="0">
                <a:latin typeface="Times New Roman" pitchFamily="18" charset="0"/>
                <a:cs typeface="Times New Roman" pitchFamily="18" charset="0"/>
              </a:rPr>
              <a:t>работы образовательного учреждения с семьей:</a:t>
            </a:r>
          </a:p>
          <a:p>
            <a:pPr marL="0" indent="0">
              <a:buNone/>
            </a:pPr>
            <a:r>
              <a:rPr lang="ru-RU" sz="1200" dirty="0">
                <a:latin typeface="Times New Roman" pitchFamily="18" charset="0"/>
                <a:cs typeface="Times New Roman" pitchFamily="18" charset="0"/>
              </a:rPr>
              <a:t>*Ознакомление родителей с содержанием и методикой </a:t>
            </a:r>
            <a:r>
              <a:rPr lang="ru-RU" sz="1200" dirty="0" smtClean="0">
                <a:latin typeface="Times New Roman" pitchFamily="18" charset="0"/>
                <a:cs typeface="Times New Roman" pitchFamily="18" charset="0"/>
              </a:rPr>
              <a:t>учебно-воспитательного процесса</a:t>
            </a:r>
            <a:r>
              <a:rPr lang="ru-RU" sz="1200" dirty="0">
                <a:latin typeface="Times New Roman" pitchFamily="18" charset="0"/>
                <a:cs typeface="Times New Roman" pitchFamily="18" charset="0"/>
              </a:rPr>
              <a:t>, организуемого ДОУ</a:t>
            </a:r>
          </a:p>
          <a:p>
            <a:pPr marL="0" indent="0">
              <a:buNone/>
            </a:pPr>
            <a:r>
              <a:rPr lang="ru-RU" sz="1200" dirty="0">
                <a:latin typeface="Times New Roman" pitchFamily="18" charset="0"/>
                <a:cs typeface="Times New Roman" pitchFamily="18" charset="0"/>
              </a:rPr>
              <a:t>*Психолого-педагогическое просвещение родителей</a:t>
            </a:r>
          </a:p>
          <a:p>
            <a:pPr marL="0" indent="0">
              <a:buNone/>
            </a:pPr>
            <a:r>
              <a:rPr lang="ru-RU" sz="1200" dirty="0">
                <a:latin typeface="Times New Roman" pitchFamily="18" charset="0"/>
                <a:cs typeface="Times New Roman" pitchFamily="18" charset="0"/>
              </a:rPr>
              <a:t>* Вовлечение родителей в совместную с детьми </a:t>
            </a:r>
            <a:r>
              <a:rPr lang="ru-RU" sz="1200" dirty="0" smtClean="0">
                <a:latin typeface="Times New Roman" pitchFamily="18" charset="0"/>
                <a:cs typeface="Times New Roman" pitchFamily="18" charset="0"/>
              </a:rPr>
              <a:t>деятельность</a:t>
            </a:r>
          </a:p>
          <a:p>
            <a:pPr marL="0" indent="0">
              <a:buNone/>
            </a:pPr>
            <a:r>
              <a:rPr lang="ru-RU" sz="1200" dirty="0">
                <a:latin typeface="Times New Roman" pitchFamily="18" charset="0"/>
                <a:cs typeface="Times New Roman" pitchFamily="18" charset="0"/>
              </a:rPr>
              <a:t>*Помощь отдельным семьям в воспитании</a:t>
            </a:r>
          </a:p>
          <a:p>
            <a:pPr marL="0" indent="0">
              <a:buNone/>
            </a:pPr>
            <a:r>
              <a:rPr lang="ru-RU" sz="1200" dirty="0" smtClean="0">
                <a:latin typeface="Times New Roman" pitchFamily="18" charset="0"/>
                <a:cs typeface="Times New Roman" pitchFamily="18" charset="0"/>
              </a:rPr>
              <a:t>*</a:t>
            </a:r>
            <a:r>
              <a:rPr lang="ru-RU" sz="1200" dirty="0">
                <a:latin typeface="Times New Roman" pitchFamily="18" charset="0"/>
                <a:cs typeface="Times New Roman" pitchFamily="18" charset="0"/>
              </a:rPr>
              <a:t>Взаимодействие с общественными организациями родителей (родительский комитет)</a:t>
            </a:r>
          </a:p>
          <a:p>
            <a:pPr marL="0" indent="0">
              <a:buNone/>
            </a:pPr>
            <a:endParaRPr lang="ru-RU" sz="1200" dirty="0" smtClean="0">
              <a:latin typeface="Times New Roman" pitchFamily="18" charset="0"/>
              <a:cs typeface="Times New Roman" pitchFamily="18" charset="0"/>
            </a:endParaRPr>
          </a:p>
          <a:p>
            <a:pPr marL="0" indent="0">
              <a:buNone/>
            </a:pPr>
            <a:r>
              <a:rPr lang="ru-RU" sz="1200" i="1" dirty="0" smtClean="0">
                <a:latin typeface="Times New Roman" pitchFamily="18" charset="0"/>
                <a:cs typeface="Times New Roman" pitchFamily="18" charset="0"/>
              </a:rPr>
              <a:t>Деятельность </a:t>
            </a:r>
            <a:r>
              <a:rPr lang="ru-RU" sz="1200" i="1" dirty="0">
                <a:latin typeface="Times New Roman" pitchFamily="18" charset="0"/>
                <a:cs typeface="Times New Roman" pitchFamily="18" charset="0"/>
              </a:rPr>
              <a:t>ДОУ в этом направлении предполагает использование </a:t>
            </a:r>
            <a:r>
              <a:rPr lang="ru-RU" sz="1200" i="1" dirty="0" smtClean="0">
                <a:latin typeface="Times New Roman" pitchFamily="18" charset="0"/>
                <a:cs typeface="Times New Roman" pitchFamily="18" charset="0"/>
              </a:rPr>
              <a:t>разнообразных форм </a:t>
            </a:r>
            <a:r>
              <a:rPr lang="ru-RU" sz="1200" i="1" dirty="0">
                <a:latin typeface="Times New Roman" pitchFamily="18" charset="0"/>
                <a:cs typeface="Times New Roman" pitchFamily="18" charset="0"/>
              </a:rPr>
              <a:t>взаимодействия с семьей, среди которых выделяют:</a:t>
            </a:r>
          </a:p>
          <a:p>
            <a:pPr marL="0" indent="0">
              <a:buNone/>
            </a:pPr>
            <a:r>
              <a:rPr lang="ru-RU" sz="1200" dirty="0">
                <a:latin typeface="Times New Roman" pitchFamily="18" charset="0"/>
                <a:cs typeface="Times New Roman" pitchFamily="18" charset="0"/>
              </a:rPr>
              <a:t>*</a:t>
            </a:r>
            <a:r>
              <a:rPr lang="ru-RU" sz="1200" dirty="0" smtClean="0">
                <a:latin typeface="Times New Roman" pitchFamily="18" charset="0"/>
                <a:cs typeface="Times New Roman" pitchFamily="18" charset="0"/>
              </a:rPr>
              <a:t>Диагностирование </a:t>
            </a:r>
            <a:r>
              <a:rPr lang="ru-RU" sz="1200" dirty="0">
                <a:latin typeface="Times New Roman" pitchFamily="18" charset="0"/>
                <a:cs typeface="Times New Roman" pitchFamily="18" charset="0"/>
              </a:rPr>
              <a:t>семей</a:t>
            </a:r>
          </a:p>
          <a:p>
            <a:pPr marL="0" indent="0">
              <a:buNone/>
            </a:pPr>
            <a:r>
              <a:rPr lang="ru-RU" sz="1200" dirty="0">
                <a:latin typeface="Times New Roman" pitchFamily="18" charset="0"/>
                <a:cs typeface="Times New Roman" pitchFamily="18" charset="0"/>
              </a:rPr>
              <a:t>*</a:t>
            </a:r>
            <a:r>
              <a:rPr lang="ru-RU" sz="1200" dirty="0" smtClean="0">
                <a:latin typeface="Times New Roman" pitchFamily="18" charset="0"/>
                <a:cs typeface="Times New Roman" pitchFamily="18" charset="0"/>
              </a:rPr>
              <a:t>Педагогическое </a:t>
            </a:r>
            <a:r>
              <a:rPr lang="ru-RU" sz="1200" dirty="0">
                <a:latin typeface="Times New Roman" pitchFamily="18" charset="0"/>
                <a:cs typeface="Times New Roman" pitchFamily="18" charset="0"/>
              </a:rPr>
              <a:t>просвещение родителей, обмен опытом (консультации, </a:t>
            </a:r>
            <a:r>
              <a:rPr lang="ru-RU" sz="1200" dirty="0" smtClean="0">
                <a:latin typeface="Times New Roman" pitchFamily="18" charset="0"/>
                <a:cs typeface="Times New Roman" pitchFamily="18" charset="0"/>
              </a:rPr>
              <a:t>собрания, педагогические </a:t>
            </a:r>
            <a:r>
              <a:rPr lang="ru-RU" sz="1200" dirty="0">
                <a:latin typeface="Times New Roman" pitchFamily="18" charset="0"/>
                <a:cs typeface="Times New Roman" pitchFamily="18" charset="0"/>
              </a:rPr>
              <a:t>гостиные и т.д.)</a:t>
            </a:r>
          </a:p>
          <a:p>
            <a:pPr marL="0" indent="0">
              <a:buNone/>
            </a:pPr>
            <a:r>
              <a:rPr lang="ru-RU" sz="1200" dirty="0">
                <a:latin typeface="Times New Roman" pitchFamily="18" charset="0"/>
                <a:cs typeface="Times New Roman" pitchFamily="18" charset="0"/>
              </a:rPr>
              <a:t>*</a:t>
            </a:r>
            <a:r>
              <a:rPr lang="ru-RU" sz="1200" dirty="0" smtClean="0">
                <a:latin typeface="Times New Roman" pitchFamily="18" charset="0"/>
                <a:cs typeface="Times New Roman" pitchFamily="18" charset="0"/>
              </a:rPr>
              <a:t>Проведение </a:t>
            </a:r>
            <a:r>
              <a:rPr lang="ru-RU" sz="1200" dirty="0">
                <a:latin typeface="Times New Roman" pitchFamily="18" charset="0"/>
                <a:cs typeface="Times New Roman" pitchFamily="18" charset="0"/>
              </a:rPr>
              <a:t>мероприятий для детей и взрослых (праздники, викторины, конкурсы </a:t>
            </a:r>
            <a:r>
              <a:rPr lang="ru-RU" sz="1200" dirty="0" smtClean="0">
                <a:latin typeface="Times New Roman" pitchFamily="18" charset="0"/>
                <a:cs typeface="Times New Roman" pitchFamily="18" charset="0"/>
              </a:rPr>
              <a:t>и т.д</a:t>
            </a:r>
            <a:r>
              <a:rPr lang="ru-RU" sz="1200" dirty="0">
                <a:latin typeface="Times New Roman" pitchFamily="18" charset="0"/>
                <a:cs typeface="Times New Roman" pitchFamily="18" charset="0"/>
              </a:rPr>
              <a:t>.), в том числе в форме совместного творчества ( выставки, проекты, мастер-классы)</a:t>
            </a:r>
          </a:p>
          <a:p>
            <a:pPr marL="0" indent="0">
              <a:buNone/>
            </a:pPr>
            <a:r>
              <a:rPr lang="ru-RU" sz="1200" dirty="0">
                <a:latin typeface="Times New Roman" pitchFamily="18" charset="0"/>
                <a:cs typeface="Times New Roman" pitchFamily="18" charset="0"/>
              </a:rPr>
              <a:t>*</a:t>
            </a:r>
            <a:r>
              <a:rPr lang="ru-RU" sz="1200" dirty="0" smtClean="0">
                <a:latin typeface="Times New Roman" pitchFamily="18" charset="0"/>
                <a:cs typeface="Times New Roman" pitchFamily="18" charset="0"/>
              </a:rPr>
              <a:t>Индивидуальную </a:t>
            </a:r>
            <a:r>
              <a:rPr lang="ru-RU" sz="1200" dirty="0">
                <a:latin typeface="Times New Roman" pitchFamily="18" charset="0"/>
                <a:cs typeface="Times New Roman" pitchFamily="18" charset="0"/>
              </a:rPr>
              <a:t>работу с родителями (консультации, беседы, посещение семьи )</a:t>
            </a:r>
          </a:p>
          <a:p>
            <a:endParaRPr lang="ru-RU"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93456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589866"/>
            <a:ext cx="6048672" cy="421719"/>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spcAft>
                <a:spcPts val="0"/>
              </a:spcAft>
            </a:pPr>
            <a:r>
              <a:rPr lang="ru-RU" sz="1400" dirty="0" smtClean="0">
                <a:solidFill>
                  <a:srgbClr val="C00000"/>
                </a:solidFill>
                <a:latin typeface="Times New Roman"/>
                <a:ea typeface="Times New Roman"/>
                <a:cs typeface="Times New Roman"/>
              </a:rPr>
              <a:t/>
            </a:r>
            <a:br>
              <a:rPr lang="ru-RU" sz="1400" dirty="0" smtClean="0">
                <a:solidFill>
                  <a:srgbClr val="C00000"/>
                </a:solidFill>
                <a:latin typeface="Times New Roman"/>
                <a:ea typeface="Times New Roman"/>
                <a:cs typeface="Times New Roman"/>
              </a:rPr>
            </a:br>
            <a:r>
              <a:rPr lang="ru-RU" sz="1400" dirty="0" smtClean="0">
                <a:solidFill>
                  <a:srgbClr val="C00000"/>
                </a:solidFill>
                <a:latin typeface="Times New Roman"/>
                <a:ea typeface="Times New Roman"/>
                <a:cs typeface="Times New Roman"/>
              </a:rPr>
              <a:t>Модель </a:t>
            </a:r>
            <a:r>
              <a:rPr lang="ru-RU" sz="1400" dirty="0">
                <a:solidFill>
                  <a:srgbClr val="C00000"/>
                </a:solidFill>
                <a:latin typeface="Times New Roman"/>
                <a:ea typeface="Times New Roman"/>
                <a:cs typeface="Times New Roman"/>
              </a:rPr>
              <a:t>организации </a:t>
            </a:r>
            <a:r>
              <a:rPr lang="ru-RU" sz="1400" dirty="0" err="1" smtClean="0">
                <a:solidFill>
                  <a:srgbClr val="C00000"/>
                </a:solidFill>
                <a:latin typeface="Times New Roman"/>
                <a:ea typeface="Times New Roman"/>
                <a:cs typeface="Times New Roman"/>
              </a:rPr>
              <a:t>воспитательно</a:t>
            </a:r>
            <a:r>
              <a:rPr lang="ru-RU" sz="1400" dirty="0" smtClean="0">
                <a:solidFill>
                  <a:srgbClr val="C00000"/>
                </a:solidFill>
                <a:latin typeface="Times New Roman"/>
                <a:ea typeface="Times New Roman"/>
                <a:cs typeface="Times New Roman"/>
              </a:rPr>
              <a:t>-образовательного процесса </a:t>
            </a:r>
            <a:r>
              <a:rPr lang="ru-RU" sz="1400" dirty="0">
                <a:solidFill>
                  <a:srgbClr val="C00000"/>
                </a:solidFill>
                <a:latin typeface="Times New Roman"/>
                <a:ea typeface="Times New Roman"/>
                <a:cs typeface="Times New Roman"/>
              </a:rPr>
              <a:t>на </a:t>
            </a:r>
            <a:r>
              <a:rPr lang="ru-RU" sz="1400" dirty="0" smtClean="0">
                <a:solidFill>
                  <a:srgbClr val="C00000"/>
                </a:solidFill>
                <a:latin typeface="Times New Roman"/>
                <a:ea typeface="Times New Roman"/>
                <a:cs typeface="Times New Roman"/>
              </a:rPr>
              <a:t>день</a:t>
            </a:r>
            <a:br>
              <a:rPr lang="ru-RU" sz="1400" dirty="0" smtClean="0">
                <a:solidFill>
                  <a:srgbClr val="C00000"/>
                </a:solidFill>
                <a:latin typeface="Times New Roman"/>
                <a:ea typeface="Times New Roman"/>
                <a:cs typeface="Times New Roman"/>
              </a:rPr>
            </a:br>
            <a:endParaRPr lang="ru-RU" sz="1400" dirty="0">
              <a:solidFill>
                <a:srgbClr val="C00000"/>
              </a:solidFill>
              <a:latin typeface="Calibri"/>
              <a:ea typeface="Calibri"/>
              <a:cs typeface="Times New Roman"/>
            </a:endParaRPr>
          </a:p>
        </p:txBody>
      </p:sp>
      <p:sp>
        <p:nvSpPr>
          <p:cNvPr id="3" name="Объект 2"/>
          <p:cNvSpPr>
            <a:spLocks noGrp="1"/>
          </p:cNvSpPr>
          <p:nvPr>
            <p:ph sz="quarter" idx="1"/>
          </p:nvPr>
        </p:nvSpPr>
        <p:spPr>
          <a:xfrm>
            <a:off x="2174183" y="1124744"/>
            <a:ext cx="6696744" cy="1418674"/>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ru-RU" sz="1200" dirty="0" smtClean="0">
                <a:latin typeface="Times New Roman" pitchFamily="18" charset="0"/>
                <a:cs typeface="Times New Roman" pitchFamily="18" charset="0"/>
              </a:rPr>
              <a:t>Совместная  </a:t>
            </a:r>
            <a:r>
              <a:rPr lang="ru-RU" sz="1200" dirty="0">
                <a:latin typeface="Times New Roman" pitchFamily="18" charset="0"/>
                <a:cs typeface="Times New Roman" pitchFamily="18" charset="0"/>
              </a:rPr>
              <a:t>деятельность с детьми: </a:t>
            </a:r>
          </a:p>
          <a:p>
            <a:pPr marL="0" indent="0">
              <a:buNone/>
            </a:pPr>
            <a:r>
              <a:rPr lang="ru-RU" sz="1200" dirty="0" smtClean="0">
                <a:latin typeface="Times New Roman" pitchFamily="18" charset="0"/>
                <a:cs typeface="Times New Roman" pitchFamily="18" charset="0"/>
              </a:rPr>
              <a:t>*образовательная </a:t>
            </a:r>
            <a:r>
              <a:rPr lang="ru-RU" sz="1200" dirty="0">
                <a:latin typeface="Times New Roman" pitchFamily="18" charset="0"/>
                <a:cs typeface="Times New Roman" pitchFamily="18" charset="0"/>
              </a:rPr>
              <a:t>деятельность, осуществляемая в процессе организации различных видов детской деятельности;</a:t>
            </a:r>
          </a:p>
          <a:p>
            <a:pPr marL="0" indent="0">
              <a:buNone/>
            </a:pPr>
            <a:r>
              <a:rPr lang="ru-RU" sz="1200" dirty="0" smtClean="0">
                <a:latin typeface="Times New Roman" pitchFamily="18" charset="0"/>
                <a:cs typeface="Times New Roman" pitchFamily="18" charset="0"/>
              </a:rPr>
              <a:t>*образовательная </a:t>
            </a:r>
            <a:r>
              <a:rPr lang="ru-RU" sz="1200" dirty="0">
                <a:latin typeface="Times New Roman" pitchFamily="18" charset="0"/>
                <a:cs typeface="Times New Roman" pitchFamily="18" charset="0"/>
              </a:rPr>
              <a:t>деятельность, осуществляемая в ходе режимных моментов;</a:t>
            </a:r>
          </a:p>
          <a:p>
            <a:pPr marL="0" indent="0">
              <a:buNone/>
            </a:pPr>
            <a:r>
              <a:rPr lang="ru-RU" sz="1200" dirty="0" smtClean="0">
                <a:latin typeface="Times New Roman" pitchFamily="18" charset="0"/>
                <a:cs typeface="Times New Roman" pitchFamily="18" charset="0"/>
              </a:rPr>
              <a:t>*самостоятельная </a:t>
            </a:r>
            <a:r>
              <a:rPr lang="ru-RU" sz="1200" dirty="0">
                <a:latin typeface="Times New Roman" pitchFamily="18" charset="0"/>
                <a:cs typeface="Times New Roman" pitchFamily="18" charset="0"/>
              </a:rPr>
              <a:t>деятельность детей;</a:t>
            </a:r>
          </a:p>
          <a:p>
            <a:pPr marL="0" indent="0">
              <a:buNone/>
            </a:pPr>
            <a:r>
              <a:rPr lang="ru-RU" sz="1200" dirty="0" smtClean="0">
                <a:latin typeface="Times New Roman" pitchFamily="18" charset="0"/>
                <a:cs typeface="Times New Roman" pitchFamily="18" charset="0"/>
              </a:rPr>
              <a:t>*взаимодействие </a:t>
            </a:r>
            <a:r>
              <a:rPr lang="ru-RU" sz="1200" dirty="0">
                <a:latin typeface="Times New Roman" pitchFamily="18" charset="0"/>
                <a:cs typeface="Times New Roman" pitchFamily="18" charset="0"/>
              </a:rPr>
              <a:t>с семьями детей по реализации </a:t>
            </a:r>
            <a:r>
              <a:rPr lang="ru-RU" sz="1200" dirty="0" smtClean="0">
                <a:latin typeface="Times New Roman" pitchFamily="18" charset="0"/>
                <a:cs typeface="Times New Roman" pitchFamily="18" charset="0"/>
              </a:rPr>
              <a:t>основной образовательной </a:t>
            </a:r>
            <a:r>
              <a:rPr lang="ru-RU" sz="1200" dirty="0">
                <a:latin typeface="Times New Roman" pitchFamily="18" charset="0"/>
                <a:cs typeface="Times New Roman" pitchFamily="18" charset="0"/>
              </a:rPr>
              <a:t>программы ДОУ</a:t>
            </a:r>
          </a:p>
          <a:p>
            <a:endParaRPr lang="ru-RU" sz="1400" dirty="0"/>
          </a:p>
        </p:txBody>
      </p:sp>
      <p:sp>
        <p:nvSpPr>
          <p:cNvPr id="4" name="Прямоугольная выноска 3"/>
          <p:cNvSpPr/>
          <p:nvPr/>
        </p:nvSpPr>
        <p:spPr>
          <a:xfrm rot="19691043">
            <a:off x="71439" y="589134"/>
            <a:ext cx="2394249" cy="844903"/>
          </a:xfrm>
          <a:prstGeom prst="wedgeRectCallout">
            <a:avLst>
              <a:gd name="adj1" fmla="val 60457"/>
              <a:gd name="adj2" fmla="val 5929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solidFill>
                  <a:srgbClr val="7030A0"/>
                </a:solidFill>
                <a:latin typeface="Times New Roman" pitchFamily="18" charset="0"/>
                <a:cs typeface="Times New Roman" pitchFamily="18" charset="0"/>
              </a:rPr>
              <a:t>III.</a:t>
            </a:r>
            <a:r>
              <a:rPr lang="ru-RU" sz="1400" b="1" dirty="0" smtClean="0">
                <a:solidFill>
                  <a:srgbClr val="7030A0"/>
                </a:solidFill>
                <a:latin typeface="Times New Roman" pitchFamily="18" charset="0"/>
                <a:cs typeface="Times New Roman" pitchFamily="18" charset="0"/>
              </a:rPr>
              <a:t> ОРГАНИЗАЦИОННЫЙ РАЗДЕЛ</a:t>
            </a:r>
            <a:endParaRPr lang="ru-RU" sz="1400" b="1" dirty="0">
              <a:solidFill>
                <a:srgbClr val="7030A0"/>
              </a:solidFill>
              <a:latin typeface="Times New Roman" pitchFamily="18" charset="0"/>
              <a:cs typeface="Times New Roman" pitchFamily="18" charset="0"/>
            </a:endParaRPr>
          </a:p>
        </p:txBody>
      </p:sp>
      <p:sp>
        <p:nvSpPr>
          <p:cNvPr id="5" name="Прямоугольник 4"/>
          <p:cNvSpPr/>
          <p:nvPr/>
        </p:nvSpPr>
        <p:spPr>
          <a:xfrm>
            <a:off x="337979" y="2708920"/>
            <a:ext cx="5184576" cy="3385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600" dirty="0">
                <a:solidFill>
                  <a:srgbClr val="C00000"/>
                </a:solidFill>
                <a:latin typeface="Times New Roman"/>
                <a:ea typeface="Calibri"/>
                <a:cs typeface="Times New Roman"/>
              </a:rPr>
              <a:t>Виды детской деятельности в </a:t>
            </a:r>
            <a:r>
              <a:rPr lang="ru-RU" sz="1600" dirty="0" smtClean="0">
                <a:solidFill>
                  <a:srgbClr val="C00000"/>
                </a:solidFill>
                <a:latin typeface="Times New Roman"/>
                <a:ea typeface="Calibri"/>
                <a:cs typeface="Times New Roman"/>
              </a:rPr>
              <a:t>образовательном процессе</a:t>
            </a:r>
            <a:endParaRPr lang="ru-RU" sz="1600" dirty="0"/>
          </a:p>
        </p:txBody>
      </p:sp>
      <p:sp>
        <p:nvSpPr>
          <p:cNvPr id="6" name="Прямоугольник 5"/>
          <p:cNvSpPr/>
          <p:nvPr/>
        </p:nvSpPr>
        <p:spPr>
          <a:xfrm>
            <a:off x="337979" y="3140968"/>
            <a:ext cx="5184576"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R="487680" lvl="0"/>
            <a:r>
              <a:rPr lang="ru-RU" sz="1200" dirty="0">
                <a:latin typeface="Times New Roman" panose="02020603050405020304" pitchFamily="18" charset="0"/>
                <a:ea typeface="Calibri"/>
                <a:cs typeface="Times New Roman" panose="02020603050405020304" pitchFamily="18" charset="0"/>
              </a:rPr>
              <a:t>* Двигательная деятельность</a:t>
            </a:r>
          </a:p>
          <a:p>
            <a:pPr marR="487680" lvl="0"/>
            <a:r>
              <a:rPr lang="ru-RU" sz="1200" dirty="0">
                <a:latin typeface="Times New Roman" panose="02020603050405020304" pitchFamily="18" charset="0"/>
                <a:ea typeface="Calibri"/>
                <a:cs typeface="Times New Roman" panose="02020603050405020304" pitchFamily="18" charset="0"/>
              </a:rPr>
              <a:t>* Игровая деятельность</a:t>
            </a:r>
            <a:r>
              <a:rPr lang="ru-RU" sz="1200" spc="-10" dirty="0">
                <a:latin typeface="Times New Roman" panose="02020603050405020304" pitchFamily="18" charset="0"/>
                <a:ea typeface="Times New Roman"/>
                <a:cs typeface="Times New Roman" panose="02020603050405020304" pitchFamily="18" charset="0"/>
              </a:rPr>
              <a:t> </a:t>
            </a:r>
            <a:endParaRPr lang="ru-RU" sz="1200" dirty="0">
              <a:latin typeface="Times New Roman" panose="02020603050405020304" pitchFamily="18" charset="0"/>
              <a:ea typeface="Calibri"/>
              <a:cs typeface="Times New Roman" panose="02020603050405020304" pitchFamily="18" charset="0"/>
            </a:endParaRPr>
          </a:p>
          <a:p>
            <a:pPr marR="487680" lvl="0"/>
            <a:r>
              <a:rPr lang="ru-RU" sz="1200" dirty="0">
                <a:latin typeface="Times New Roman" panose="02020603050405020304" pitchFamily="18" charset="0"/>
                <a:ea typeface="Calibri"/>
                <a:cs typeface="Times New Roman" panose="02020603050405020304" pitchFamily="18" charset="0"/>
              </a:rPr>
              <a:t>* Самообслуживание и элементарный бытовой труд</a:t>
            </a:r>
            <a:r>
              <a:rPr lang="ru-RU" sz="1200" spc="-10" dirty="0">
                <a:latin typeface="Times New Roman" panose="02020603050405020304" pitchFamily="18" charset="0"/>
                <a:ea typeface="Times New Roman"/>
                <a:cs typeface="Times New Roman" panose="02020603050405020304" pitchFamily="18" charset="0"/>
              </a:rPr>
              <a:t> </a:t>
            </a:r>
            <a:endParaRPr lang="ru-RU" sz="1200" dirty="0">
              <a:latin typeface="Times New Roman" panose="02020603050405020304" pitchFamily="18" charset="0"/>
              <a:ea typeface="Calibri"/>
              <a:cs typeface="Times New Roman" panose="02020603050405020304" pitchFamily="18" charset="0"/>
            </a:endParaRPr>
          </a:p>
          <a:p>
            <a:pPr marR="487680" lvl="0"/>
            <a:r>
              <a:rPr lang="ru-RU" sz="1200" dirty="0">
                <a:latin typeface="Times New Roman" panose="02020603050405020304" pitchFamily="18" charset="0"/>
                <a:ea typeface="Calibri"/>
                <a:cs typeface="Times New Roman" panose="02020603050405020304" pitchFamily="18" charset="0"/>
              </a:rPr>
              <a:t>* Познавательно-исследовательская деятельность</a:t>
            </a:r>
            <a:r>
              <a:rPr lang="ru-RU" sz="1200" spc="-10" dirty="0">
                <a:latin typeface="Times New Roman" panose="02020603050405020304" pitchFamily="18" charset="0"/>
                <a:ea typeface="Times New Roman"/>
                <a:cs typeface="Times New Roman" panose="02020603050405020304" pitchFamily="18" charset="0"/>
              </a:rPr>
              <a:t> </a:t>
            </a:r>
            <a:endParaRPr lang="ru-RU" sz="1200" dirty="0">
              <a:latin typeface="Times New Roman" panose="02020603050405020304" pitchFamily="18" charset="0"/>
              <a:ea typeface="Calibri"/>
              <a:cs typeface="Times New Roman" panose="02020603050405020304" pitchFamily="18" charset="0"/>
            </a:endParaRPr>
          </a:p>
          <a:p>
            <a:pPr marR="487680" lvl="0"/>
            <a:r>
              <a:rPr lang="ru-RU" sz="1200" dirty="0">
                <a:latin typeface="Times New Roman" panose="02020603050405020304" pitchFamily="18" charset="0"/>
                <a:ea typeface="Calibri"/>
                <a:cs typeface="Times New Roman" panose="02020603050405020304" pitchFamily="18" charset="0"/>
              </a:rPr>
              <a:t>* Коммуникативная  деятельность</a:t>
            </a:r>
          </a:p>
          <a:p>
            <a:pPr marR="487680" lvl="0"/>
            <a:r>
              <a:rPr lang="ru-RU" sz="1200" dirty="0">
                <a:latin typeface="Times New Roman" panose="02020603050405020304" pitchFamily="18" charset="0"/>
                <a:ea typeface="Calibri"/>
                <a:cs typeface="Times New Roman" panose="02020603050405020304" pitchFamily="18" charset="0"/>
              </a:rPr>
              <a:t>* Восприятие художественной литературы и фольклора </a:t>
            </a:r>
          </a:p>
          <a:p>
            <a:pPr marR="487680" lvl="0"/>
            <a:r>
              <a:rPr lang="ru-RU" sz="1200" dirty="0">
                <a:latin typeface="Times New Roman" panose="02020603050405020304" pitchFamily="18" charset="0"/>
                <a:ea typeface="Calibri"/>
                <a:cs typeface="Times New Roman" panose="02020603050405020304" pitchFamily="18" charset="0"/>
              </a:rPr>
              <a:t>* Изобразительная деятельность</a:t>
            </a:r>
            <a:r>
              <a:rPr lang="ru-RU" sz="1200" b="1" spc="-10" dirty="0">
                <a:latin typeface="Times New Roman" panose="02020603050405020304" pitchFamily="18" charset="0"/>
                <a:ea typeface="Times New Roman"/>
                <a:cs typeface="Times New Roman" panose="02020603050405020304" pitchFamily="18" charset="0"/>
              </a:rPr>
              <a:t> </a:t>
            </a:r>
            <a:endParaRPr lang="ru-RU" sz="1200" dirty="0">
              <a:latin typeface="Times New Roman" panose="02020603050405020304" pitchFamily="18" charset="0"/>
              <a:ea typeface="Calibri"/>
              <a:cs typeface="Times New Roman" panose="02020603050405020304" pitchFamily="18" charset="0"/>
            </a:endParaRPr>
          </a:p>
          <a:p>
            <a:pPr marR="487680" lvl="0"/>
            <a:r>
              <a:rPr lang="ru-RU" sz="1200" dirty="0">
                <a:latin typeface="Times New Roman" panose="02020603050405020304" pitchFamily="18" charset="0"/>
                <a:ea typeface="Calibri"/>
                <a:cs typeface="Times New Roman" panose="02020603050405020304" pitchFamily="18" charset="0"/>
              </a:rPr>
              <a:t>* Музыкальная деятельность</a:t>
            </a:r>
          </a:p>
          <a:p>
            <a:pPr marR="487680" lvl="0"/>
            <a:r>
              <a:rPr lang="ru-RU" sz="1200" dirty="0">
                <a:latin typeface="Times New Roman" panose="02020603050405020304" pitchFamily="18" charset="0"/>
                <a:ea typeface="Calibri"/>
                <a:cs typeface="Times New Roman" panose="02020603050405020304" pitchFamily="18" charset="0"/>
              </a:rPr>
              <a:t>* Конструирование из разного материала</a:t>
            </a:r>
            <a:endParaRPr lang="ru-RU" sz="12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4211960" y="4314874"/>
            <a:ext cx="4820789" cy="9541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ru-RU" sz="1400" dirty="0">
                <a:ln w="11430"/>
                <a:latin typeface="Times New Roman" panose="02020603050405020304" pitchFamily="18" charset="0"/>
                <a:cs typeface="Times New Roman" panose="02020603050405020304" pitchFamily="18" charset="0"/>
              </a:rPr>
              <a:t>Образовательная среда –  направленна на всестороннее развитие ребенка в детском саду, на состояние его физического и психического здоровья, успешность его дальнейшего образования</a:t>
            </a:r>
          </a:p>
        </p:txBody>
      </p:sp>
      <p:sp>
        <p:nvSpPr>
          <p:cNvPr id="8" name="Прямоугольник 7"/>
          <p:cNvSpPr/>
          <p:nvPr/>
        </p:nvSpPr>
        <p:spPr>
          <a:xfrm>
            <a:off x="337978" y="5482225"/>
            <a:ext cx="8372533" cy="95410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ru-RU" sz="1400" dirty="0">
                <a:ln w="11430"/>
                <a:latin typeface="Times New Roman" panose="02020603050405020304" pitchFamily="18" charset="0"/>
                <a:cs typeface="Times New Roman" panose="02020603050405020304" pitchFamily="18" charset="0"/>
              </a:rPr>
              <a:t>РППС– часть образовательной среды, представленная специально организованным </a:t>
            </a:r>
            <a:r>
              <a:rPr lang="ru-RU" sz="1400" dirty="0" smtClean="0">
                <a:ln w="11430"/>
                <a:latin typeface="Times New Roman" panose="02020603050405020304" pitchFamily="18" charset="0"/>
                <a:cs typeface="Times New Roman" panose="02020603050405020304" pitchFamily="18" charset="0"/>
              </a:rPr>
              <a:t>пространством</a:t>
            </a:r>
          </a:p>
          <a:p>
            <a:pPr algn="ctr"/>
            <a:r>
              <a:rPr lang="ru-RU" sz="1400" dirty="0" smtClean="0">
                <a:ln w="11430"/>
                <a:latin typeface="Times New Roman" panose="02020603050405020304" pitchFamily="18" charset="0"/>
                <a:cs typeface="Times New Roman" panose="02020603050405020304" pitchFamily="18" charset="0"/>
              </a:rPr>
              <a:t>(помещением</a:t>
            </a:r>
            <a:r>
              <a:rPr lang="ru-RU" sz="1400" dirty="0">
                <a:ln w="11430"/>
                <a:latin typeface="Times New Roman" panose="02020603050405020304" pitchFamily="18" charset="0"/>
                <a:cs typeface="Times New Roman" panose="02020603050405020304" pitchFamily="18" charset="0"/>
              </a:rPr>
              <a:t>, участками и т.д.), материалами, оборудованием, инвентарем для развития ребенка дошкольного возраста в соответствии с особенностями каждого возрастного этапа, охрана и укрепление их здоровья, учета особенностей и коррекции недостатка их развития.</a:t>
            </a:r>
          </a:p>
        </p:txBody>
      </p:sp>
    </p:spTree>
    <p:extLst>
      <p:ext uri="{BB962C8B-B14F-4D97-AF65-F5344CB8AC3E}">
        <p14:creationId xmlns:p14="http://schemas.microsoft.com/office/powerpoint/2010/main" val="163832400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6554"/>
            <a:ext cx="8229600" cy="6050798"/>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marL="0" indent="0" algn="ctr">
              <a:buNone/>
            </a:pPr>
            <a:endParaRPr lang="ru-RU" sz="2900" b="1" dirty="0" smtClean="0">
              <a:solidFill>
                <a:srgbClr val="C00000"/>
              </a:solidFill>
              <a:latin typeface="Times New Roman" pitchFamily="18" charset="0"/>
              <a:cs typeface="Times New Roman" pitchFamily="18" charset="0"/>
            </a:endParaRPr>
          </a:p>
          <a:p>
            <a:pPr marL="0" indent="0" algn="ctr">
              <a:buNone/>
            </a:pPr>
            <a:r>
              <a:rPr lang="ru-RU" sz="2600" b="1" dirty="0" smtClean="0">
                <a:solidFill>
                  <a:srgbClr val="C00000"/>
                </a:solidFill>
                <a:latin typeface="Times New Roman" pitchFamily="18" charset="0"/>
                <a:cs typeface="Times New Roman" pitchFamily="18" charset="0"/>
              </a:rPr>
              <a:t>Программа </a:t>
            </a:r>
            <a:r>
              <a:rPr lang="ru-RU" sz="2600" b="1" dirty="0">
                <a:solidFill>
                  <a:srgbClr val="C00000"/>
                </a:solidFill>
                <a:latin typeface="Times New Roman" pitchFamily="18" charset="0"/>
                <a:cs typeface="Times New Roman" pitchFamily="18" charset="0"/>
              </a:rPr>
              <a:t>разработана на основании следующих нормативных правовых документов, регламентирующих функционирование системы дошкольного образования в РФ</a:t>
            </a:r>
            <a:r>
              <a:rPr lang="ru-RU" sz="2600" b="1" dirty="0" smtClean="0">
                <a:solidFill>
                  <a:srgbClr val="C00000"/>
                </a:solidFill>
                <a:latin typeface="Times New Roman" pitchFamily="18" charset="0"/>
                <a:cs typeface="Times New Roman" pitchFamily="18" charset="0"/>
              </a:rPr>
              <a:t>:</a:t>
            </a:r>
          </a:p>
          <a:p>
            <a:pPr marL="0" indent="0" algn="ctr">
              <a:buNone/>
            </a:pPr>
            <a:endParaRPr lang="ru-RU" sz="2600" b="1" dirty="0">
              <a:solidFill>
                <a:srgbClr val="C00000"/>
              </a:solidFill>
              <a:latin typeface="Times New Roman" pitchFamily="18" charset="0"/>
              <a:cs typeface="Times New Roman" pitchFamily="18" charset="0"/>
            </a:endParaRPr>
          </a:p>
          <a:p>
            <a:pPr marL="0" indent="0" algn="just">
              <a:buNone/>
            </a:pPr>
            <a:r>
              <a:rPr lang="ru-RU" sz="2100" dirty="0" smtClean="0">
                <a:latin typeface="Times New Roman" pitchFamily="18" charset="0"/>
                <a:cs typeface="Times New Roman" pitchFamily="18" charset="0"/>
              </a:rPr>
              <a:t>-</a:t>
            </a:r>
            <a:r>
              <a:rPr lang="ru-RU" sz="2100" dirty="0">
                <a:latin typeface="Times New Roman" pitchFamily="18" charset="0"/>
                <a:cs typeface="Times New Roman" pitchFamily="18" charset="0"/>
              </a:rPr>
              <a:t>Федеральный закон от 29.12.2012 г. № 273-ФЗ «Об образовании в Российской Федерации»;</a:t>
            </a:r>
          </a:p>
          <a:p>
            <a:pPr marL="0" indent="0" algn="just">
              <a:buNone/>
            </a:pPr>
            <a:r>
              <a:rPr lang="ru-RU" sz="2100" dirty="0">
                <a:latin typeface="Times New Roman" pitchFamily="18" charset="0"/>
                <a:cs typeface="Times New Roman" pitchFamily="18" charset="0"/>
              </a:rPr>
              <a:t>-Приказ 	Министерства 	образования и  Российской Федерации  от 17.10.2013 № 1155 «Об  утверждении федерального  государственного образовательного дошкольного образования» </a:t>
            </a:r>
            <a:endParaRPr lang="ru-RU" sz="2100" dirty="0" smtClean="0">
              <a:latin typeface="Times New Roman" pitchFamily="18" charset="0"/>
              <a:cs typeface="Times New Roman" pitchFamily="18" charset="0"/>
            </a:endParaRPr>
          </a:p>
          <a:p>
            <a:pPr marL="0" indent="0" algn="just">
              <a:buNone/>
            </a:pPr>
            <a:r>
              <a:rPr lang="ru-RU" sz="2100" dirty="0" smtClean="0">
                <a:latin typeface="Times New Roman" pitchFamily="18" charset="0"/>
                <a:cs typeface="Times New Roman" pitchFamily="18" charset="0"/>
              </a:rPr>
              <a:t>-</a:t>
            </a:r>
            <a:r>
              <a:rPr lang="ru-RU" sz="2100" dirty="0">
                <a:latin typeface="Times New Roman" pitchFamily="18" charset="0"/>
                <a:cs typeface="Times New Roman" pitchFamily="18" charset="0"/>
              </a:rPr>
              <a:t>Письмо Министерства образования и науки Российской Федерации от года № 08-249 «Комментарии к ФГОС дошкольного образования»;</a:t>
            </a:r>
          </a:p>
          <a:p>
            <a:pPr marL="0" indent="0" algn="just">
              <a:buNone/>
            </a:pPr>
            <a:r>
              <a:rPr lang="ru-RU" sz="2100" dirty="0">
                <a:latin typeface="Times New Roman" pitchFamily="18" charset="0"/>
                <a:cs typeface="Times New Roman" pitchFamily="18" charset="0"/>
              </a:rPr>
              <a:t>-Приказ Министерства Просвещения Российской Федерации от 31.07.2020 г. № 373 «Об утверждении Порядка организации и осуществления образовательной деятельности по основным общеобразовательным программам дошкольного образования»;</a:t>
            </a:r>
          </a:p>
          <a:p>
            <a:pPr marL="0" indent="0" algn="just">
              <a:buNone/>
            </a:pPr>
            <a:r>
              <a:rPr lang="ru-RU" sz="2100" dirty="0">
                <a:latin typeface="Times New Roman" pitchFamily="18" charset="0"/>
                <a:cs typeface="Times New Roman" pitchFamily="18" charset="0"/>
              </a:rPr>
              <a:t>-Постановление Главного государственного санитарного врача Российской Федерации от </a:t>
            </a:r>
            <a:r>
              <a:rPr lang="ru-RU" sz="2100" dirty="0" smtClean="0">
                <a:latin typeface="Times New Roman" pitchFamily="18" charset="0"/>
                <a:cs typeface="Times New Roman" pitchFamily="18" charset="0"/>
              </a:rPr>
              <a:t>28.01.2021 </a:t>
            </a:r>
            <a:r>
              <a:rPr lang="ru-RU" sz="2100" dirty="0">
                <a:latin typeface="Times New Roman" pitchFamily="18" charset="0"/>
                <a:cs typeface="Times New Roman" pitchFamily="18" charset="0"/>
              </a:rPr>
              <a:t>г. № </a:t>
            </a:r>
            <a:r>
              <a:rPr lang="ru-RU" sz="2100" dirty="0" smtClean="0">
                <a:latin typeface="Times New Roman" pitchFamily="18" charset="0"/>
                <a:cs typeface="Times New Roman" pitchFamily="18" charset="0"/>
              </a:rPr>
              <a:t>2 </a:t>
            </a:r>
            <a:r>
              <a:rPr lang="ru-RU" sz="2100" dirty="0">
                <a:latin typeface="Times New Roman" pitchFamily="18" charset="0"/>
                <a:cs typeface="Times New Roman" pitchFamily="18" charset="0"/>
              </a:rPr>
              <a:t>«Об утверждении СанПиН </a:t>
            </a:r>
            <a:r>
              <a:rPr lang="ru-RU" sz="2100" dirty="0" smtClean="0">
                <a:latin typeface="Times New Roman" pitchFamily="18" charset="0"/>
                <a:cs typeface="Times New Roman" pitchFamily="18" charset="0"/>
              </a:rPr>
              <a:t>2.4.3648-20 </a:t>
            </a:r>
            <a:r>
              <a:rPr lang="ru-RU" sz="2100" dirty="0">
                <a:latin typeface="Times New Roman" pitchFamily="18" charset="0"/>
                <a:cs typeface="Times New Roman" pitchFamily="18" charset="0"/>
              </a:rPr>
              <a:t>«Санитарно-эпидемиологические требования к устройству, содержанию и организации режима работы дошкольных образовательных организаций»;</a:t>
            </a:r>
          </a:p>
          <a:p>
            <a:pPr marL="0" indent="0" algn="just">
              <a:buNone/>
            </a:pPr>
            <a:r>
              <a:rPr lang="ru-RU" sz="2100" dirty="0">
                <a:latin typeface="Times New Roman" pitchFamily="18" charset="0"/>
                <a:cs typeface="Times New Roman" pitchFamily="18" charset="0"/>
              </a:rPr>
              <a:t>-Устав МБДОУ «Детский сад № 7 комбинированного вида</a:t>
            </a:r>
            <a:r>
              <a:rPr lang="ru-RU" sz="2100" dirty="0" smtClean="0">
                <a:latin typeface="Times New Roman" pitchFamily="18" charset="0"/>
                <a:cs typeface="Times New Roman" pitchFamily="18" charset="0"/>
              </a:rPr>
              <a:t>».</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287551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8229600" cy="5544616"/>
          </a:xfrm>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endParaRPr lang="ru-RU" sz="1900" b="1" dirty="0" smtClean="0">
              <a:solidFill>
                <a:srgbClr val="C00000"/>
              </a:solidFill>
              <a:latin typeface="Times New Roman" pitchFamily="18" charset="0"/>
              <a:cs typeface="Times New Roman" pitchFamily="18" charset="0"/>
            </a:endParaRPr>
          </a:p>
          <a:p>
            <a:pPr marL="0" indent="0" algn="ctr">
              <a:buNone/>
            </a:pPr>
            <a:r>
              <a:rPr lang="ru-RU" sz="1900" b="1" dirty="0" smtClean="0">
                <a:solidFill>
                  <a:srgbClr val="C00000"/>
                </a:solidFill>
                <a:latin typeface="Times New Roman" pitchFamily="18" charset="0"/>
                <a:cs typeface="Times New Roman" pitchFamily="18" charset="0"/>
              </a:rPr>
              <a:t>Программа </a:t>
            </a:r>
            <a:r>
              <a:rPr lang="ru-RU" sz="1900" b="1" dirty="0">
                <a:solidFill>
                  <a:srgbClr val="C00000"/>
                </a:solidFill>
                <a:latin typeface="Times New Roman" pitchFamily="18" charset="0"/>
                <a:cs typeface="Times New Roman" pitchFamily="18" charset="0"/>
              </a:rPr>
              <a:t>разработана на основе</a:t>
            </a:r>
            <a:r>
              <a:rPr lang="ru-RU" sz="1900" b="1" dirty="0" smtClean="0">
                <a:solidFill>
                  <a:srgbClr val="C00000"/>
                </a:solidFill>
                <a:latin typeface="Times New Roman" pitchFamily="18" charset="0"/>
                <a:cs typeface="Times New Roman" pitchFamily="18" charset="0"/>
              </a:rPr>
              <a:t>:</a:t>
            </a:r>
          </a:p>
          <a:p>
            <a:pPr marL="0" indent="0" algn="ctr">
              <a:buNone/>
            </a:pPr>
            <a:endParaRPr lang="ru-RU" sz="1900" b="1" dirty="0">
              <a:solidFill>
                <a:srgbClr val="C00000"/>
              </a:solidFill>
              <a:latin typeface="Times New Roman" pitchFamily="18" charset="0"/>
              <a:cs typeface="Times New Roman" pitchFamily="18" charset="0"/>
            </a:endParaRPr>
          </a:p>
          <a:p>
            <a:pPr marL="0" indent="0">
              <a:buNone/>
            </a:pPr>
            <a:r>
              <a:rPr lang="ru-RU" sz="1900" dirty="0">
                <a:latin typeface="Times New Roman" pitchFamily="18" charset="0"/>
                <a:cs typeface="Times New Roman" pitchFamily="18" charset="0"/>
              </a:rPr>
              <a:t>-Примерной образовательной программы дошкольного образования (одобрена решением федерального учебно-методического объединения по общему образованию, протокол № 2/15 от 20.05.2015);</a:t>
            </a:r>
          </a:p>
          <a:p>
            <a:pPr marL="0" indent="0">
              <a:buNone/>
            </a:pPr>
            <a:r>
              <a:rPr lang="ru-RU" sz="2000" dirty="0">
                <a:latin typeface="Times New Roman" pitchFamily="18" charset="0"/>
                <a:cs typeface="Times New Roman" pitchFamily="18" charset="0"/>
              </a:rPr>
              <a:t>-В основную образовательную программу внесены изменения,  включить в её состав Рабочую программу воспитания и календарный план воспитательной работы (Федеральный закон от 31.07.2020 № 304-ФЗ «О внесении изменений федеральный закон «Об образовании в Российской Федерации» по вопросам воспитания обучающихся</a:t>
            </a:r>
            <a:r>
              <a:rPr lang="ru-RU" sz="2000" dirty="0" smtClean="0">
                <a:latin typeface="Times New Roman" pitchFamily="18" charset="0"/>
                <a:cs typeface="Times New Roman" pitchFamily="18" charset="0"/>
              </a:rPr>
              <a:t>).</a:t>
            </a:r>
            <a:endParaRPr lang="ru-RU" sz="1900" dirty="0" smtClean="0">
              <a:latin typeface="Times New Roman" pitchFamily="18" charset="0"/>
              <a:cs typeface="Times New Roman" pitchFamily="18" charset="0"/>
            </a:endParaRPr>
          </a:p>
          <a:p>
            <a:pPr marL="0" indent="0">
              <a:buNone/>
            </a:pPr>
            <a:r>
              <a:rPr lang="ru-RU" sz="1900" dirty="0" smtClean="0">
                <a:latin typeface="Times New Roman" pitchFamily="18" charset="0"/>
                <a:cs typeface="Times New Roman" pitchFamily="18" charset="0"/>
              </a:rPr>
              <a:t>-</a:t>
            </a:r>
            <a:r>
              <a:rPr lang="ru-RU" sz="1900" dirty="0">
                <a:latin typeface="Times New Roman" pitchFamily="18" charset="0"/>
                <a:cs typeface="Times New Roman" pitchFamily="18" charset="0"/>
              </a:rPr>
              <a:t>Авторской комплексной программы дошкольного образования «От рождения до школы» под редакцией Н.Е. </a:t>
            </a:r>
            <a:r>
              <a:rPr lang="ru-RU" sz="1900" dirty="0" err="1">
                <a:latin typeface="Times New Roman" pitchFamily="18" charset="0"/>
                <a:cs typeface="Times New Roman" pitchFamily="18" charset="0"/>
              </a:rPr>
              <a:t>Вераксы</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Т.С.Комаровой</a:t>
            </a:r>
            <a:r>
              <a:rPr lang="ru-RU" sz="1900" dirty="0">
                <a:latin typeface="Times New Roman" pitchFamily="18" charset="0"/>
                <a:cs typeface="Times New Roman" pitchFamily="18" charset="0"/>
              </a:rPr>
              <a:t>, Э.М. Дорофеевой (Издание 5 {инновационное})Мозаика -Синтез, Москва, </a:t>
            </a:r>
            <a:r>
              <a:rPr lang="ru-RU" sz="1900" dirty="0" smtClean="0">
                <a:latin typeface="Times New Roman" pitchFamily="18" charset="0"/>
                <a:cs typeface="Times New Roman" pitchFamily="18" charset="0"/>
              </a:rPr>
              <a:t>2020</a:t>
            </a:r>
          </a:p>
          <a:p>
            <a:pPr marL="0" indent="0">
              <a:buNone/>
            </a:pPr>
            <a:r>
              <a:rPr lang="ru-RU" sz="1900" i="1" dirty="0" smtClean="0">
                <a:latin typeface="Times New Roman" pitchFamily="18" charset="0"/>
                <a:cs typeface="Times New Roman" pitchFamily="18" charset="0"/>
              </a:rPr>
              <a:t>Дополнительная программа:</a:t>
            </a:r>
          </a:p>
          <a:p>
            <a:pPr marL="0" indent="0">
              <a:buNone/>
            </a:pPr>
            <a:r>
              <a:rPr lang="ru-RU" sz="1900" dirty="0">
                <a:latin typeface="Times New Roman" pitchFamily="18" charset="0"/>
                <a:cs typeface="Times New Roman" pitchFamily="18" charset="0"/>
              </a:rPr>
              <a:t>-Программа «Основы безопасности детей дошкольного возраста» (дети </a:t>
            </a:r>
            <a:r>
              <a:rPr lang="ru-RU" sz="1900" dirty="0" smtClean="0">
                <a:latin typeface="Times New Roman" pitchFamily="18" charset="0"/>
                <a:cs typeface="Times New Roman" pitchFamily="18" charset="0"/>
              </a:rPr>
              <a:t>5-7 </a:t>
            </a:r>
            <a:r>
              <a:rPr lang="ru-RU" sz="1900" dirty="0">
                <a:latin typeface="Times New Roman" pitchFamily="18" charset="0"/>
                <a:cs typeface="Times New Roman" pitchFamily="18" charset="0"/>
              </a:rPr>
              <a:t>лет)</a:t>
            </a:r>
          </a:p>
          <a:p>
            <a:pPr marL="0" indent="0">
              <a:buNone/>
            </a:pPr>
            <a:endParaRPr lang="ru-RU" sz="19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67958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229600" cy="5544616"/>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0" indent="0" algn="ctr">
              <a:buNone/>
            </a:pPr>
            <a:endParaRPr lang="ru-RU" sz="2600" b="1" dirty="0" smtClean="0">
              <a:solidFill>
                <a:srgbClr val="C00000"/>
              </a:solidFill>
              <a:latin typeface="Times New Roman" pitchFamily="18" charset="0"/>
              <a:cs typeface="Times New Roman" pitchFamily="18" charset="0"/>
            </a:endParaRPr>
          </a:p>
          <a:p>
            <a:pPr marL="0" indent="0" algn="ctr">
              <a:buNone/>
            </a:pPr>
            <a:r>
              <a:rPr lang="ru-RU" sz="2600" b="1" dirty="0" smtClean="0">
                <a:solidFill>
                  <a:srgbClr val="C00000"/>
                </a:solidFill>
                <a:latin typeface="Times New Roman" pitchFamily="18" charset="0"/>
                <a:cs typeface="Times New Roman" pitchFamily="18" charset="0"/>
              </a:rPr>
              <a:t>Программа </a:t>
            </a:r>
            <a:r>
              <a:rPr lang="ru-RU" sz="2600" b="1" dirty="0">
                <a:solidFill>
                  <a:srgbClr val="C00000"/>
                </a:solidFill>
                <a:latin typeface="Times New Roman" pitchFamily="18" charset="0"/>
                <a:cs typeface="Times New Roman" pitchFamily="18" charset="0"/>
              </a:rPr>
              <a:t>определяет цель, задачи, планируемые результаты в виде целевых ориентиров, содержание и организацию образовательного процесса на ступени дошкольного образования.</a:t>
            </a:r>
          </a:p>
          <a:p>
            <a:pPr marL="0" indent="0" algn="ctr">
              <a:buNone/>
            </a:pPr>
            <a:endParaRPr lang="ru-RU" sz="2600" b="1" dirty="0" smtClean="0">
              <a:solidFill>
                <a:srgbClr val="C00000"/>
              </a:solidFill>
              <a:latin typeface="Times New Roman" pitchFamily="18" charset="0"/>
              <a:cs typeface="Times New Roman" pitchFamily="18" charset="0"/>
            </a:endParaRPr>
          </a:p>
          <a:p>
            <a:pPr marL="0" indent="0" algn="ctr">
              <a:buNone/>
            </a:pPr>
            <a:r>
              <a:rPr lang="ru-RU" sz="2600" b="1" dirty="0" smtClean="0">
                <a:solidFill>
                  <a:srgbClr val="7030A0"/>
                </a:solidFill>
                <a:latin typeface="Times New Roman" pitchFamily="18" charset="0"/>
                <a:cs typeface="Times New Roman" pitchFamily="18" charset="0"/>
              </a:rPr>
              <a:t>Срок </a:t>
            </a:r>
            <a:r>
              <a:rPr lang="ru-RU" sz="2600" b="1" dirty="0">
                <a:solidFill>
                  <a:srgbClr val="7030A0"/>
                </a:solidFill>
                <a:latin typeface="Times New Roman" pitchFamily="18" charset="0"/>
                <a:cs typeface="Times New Roman" pitchFamily="18" charset="0"/>
              </a:rPr>
              <a:t>реализации Программы - 6 лет.</a:t>
            </a:r>
          </a:p>
          <a:p>
            <a:pPr marL="0" indent="0" algn="ctr">
              <a:buNone/>
            </a:pPr>
            <a:r>
              <a:rPr lang="ru-RU" sz="2400" b="1" dirty="0">
                <a:solidFill>
                  <a:srgbClr val="7030A0"/>
                </a:solidFill>
                <a:latin typeface="Times New Roman" pitchFamily="18" charset="0"/>
                <a:cs typeface="Times New Roman" pitchFamily="18" charset="0"/>
              </a:rPr>
              <a:t>Форма обучения –очная (дневная</a:t>
            </a:r>
            <a:r>
              <a:rPr lang="ru-RU" sz="2400" b="1" dirty="0" smtClean="0">
                <a:solidFill>
                  <a:srgbClr val="7030A0"/>
                </a:solidFill>
                <a:latin typeface="Times New Roman" pitchFamily="18" charset="0"/>
                <a:cs typeface="Times New Roman" pitchFamily="18" charset="0"/>
              </a:rPr>
              <a:t>).</a:t>
            </a:r>
            <a:endParaRPr lang="ru-RU" sz="2400" dirty="0">
              <a:solidFill>
                <a:srgbClr val="7030A0"/>
              </a:solidFill>
              <a:latin typeface="Times New Roman" pitchFamily="18" charset="0"/>
              <a:cs typeface="Times New Roman" pitchFamily="18" charset="0"/>
            </a:endParaRPr>
          </a:p>
          <a:p>
            <a:pPr marL="0" indent="0" algn="ctr">
              <a:buNone/>
            </a:pPr>
            <a:endParaRPr lang="ru-RU" sz="2600" dirty="0" smtClean="0">
              <a:latin typeface="Times New Roman" pitchFamily="18" charset="0"/>
              <a:cs typeface="Times New Roman" pitchFamily="18" charset="0"/>
            </a:endParaRPr>
          </a:p>
          <a:p>
            <a:pPr marL="0" indent="0" algn="just">
              <a:buNone/>
            </a:pPr>
            <a:r>
              <a:rPr lang="ru-RU" sz="2600" dirty="0" smtClean="0">
                <a:latin typeface="Times New Roman" pitchFamily="18" charset="0"/>
                <a:cs typeface="Times New Roman" pitchFamily="18" charset="0"/>
              </a:rPr>
              <a:t>*Основываясь </a:t>
            </a:r>
            <a:r>
              <a:rPr lang="ru-RU" sz="2600" dirty="0">
                <a:latin typeface="Times New Roman" pitchFamily="18" charset="0"/>
                <a:cs typeface="Times New Roman" pitchFamily="18" charset="0"/>
              </a:rPr>
              <a:t>на принципах гуманистической педагогики и руководствуясь положениями ФГОС ДО, главной целью деятельности Учреждения является создание равных условий для всестороннего и гармоничного развития каждого ребенка и его позитивной социализации, полноценное проживание детьми периода дошкольного детства</a:t>
            </a:r>
            <a:r>
              <a:rPr lang="ru-RU" sz="2600" dirty="0" smtClean="0">
                <a:latin typeface="Times New Roman" pitchFamily="18" charset="0"/>
                <a:cs typeface="Times New Roman" pitchFamily="18" charset="0"/>
              </a:rPr>
              <a:t>.</a:t>
            </a:r>
          </a:p>
          <a:p>
            <a:pPr marL="0" indent="0" algn="just">
              <a:buNone/>
            </a:pPr>
            <a:endParaRPr lang="ru-RU" sz="2600" dirty="0" smtClean="0">
              <a:latin typeface="Times New Roman" pitchFamily="18" charset="0"/>
              <a:cs typeface="Times New Roman" pitchFamily="18" charset="0"/>
            </a:endParaRPr>
          </a:p>
          <a:p>
            <a:pPr marL="0" indent="0" algn="just">
              <a:buNone/>
            </a:pPr>
            <a:r>
              <a:rPr lang="ru-RU" sz="2600" dirty="0" smtClean="0">
                <a:latin typeface="Times New Roman" pitchFamily="18" charset="0"/>
                <a:cs typeface="Times New Roman" pitchFamily="18" charset="0"/>
              </a:rPr>
              <a:t>*Разделение </a:t>
            </a:r>
            <a:r>
              <a:rPr lang="ru-RU" sz="2600" dirty="0">
                <a:latin typeface="Times New Roman" pitchFamily="18" charset="0"/>
                <a:cs typeface="Times New Roman" pitchFamily="18" charset="0"/>
              </a:rPr>
              <a:t>детей на возрастные группы осуществляется в соответствии с закономерностями психического развития ребенка и позволяет более эффективно решать задачи по реализации Программы с детьми, имеющими, в целом, сходные возрастные характеристики.</a:t>
            </a:r>
          </a:p>
          <a:p>
            <a:endParaRPr lang="ru-RU" dirty="0"/>
          </a:p>
          <a:p>
            <a:endParaRPr lang="ru-RU" dirty="0"/>
          </a:p>
        </p:txBody>
      </p:sp>
    </p:spTree>
    <p:extLst>
      <p:ext uri="{BB962C8B-B14F-4D97-AF65-F5344CB8AC3E}">
        <p14:creationId xmlns:p14="http://schemas.microsoft.com/office/powerpoint/2010/main" val="156079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136904" cy="77809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ru-RU" sz="2000" b="1" dirty="0" smtClean="0">
                <a:solidFill>
                  <a:srgbClr val="C00000"/>
                </a:solidFill>
                <a:latin typeface="Times New Roman" pitchFamily="18" charset="0"/>
                <a:cs typeface="Times New Roman" pitchFamily="18" charset="0"/>
              </a:rPr>
              <a:t/>
            </a:r>
            <a:br>
              <a:rPr lang="ru-RU" sz="2000" b="1" dirty="0" smtClean="0">
                <a:solidFill>
                  <a:srgbClr val="C00000"/>
                </a:solidFill>
                <a:latin typeface="Times New Roman" pitchFamily="18" charset="0"/>
                <a:cs typeface="Times New Roman" pitchFamily="18" charset="0"/>
              </a:rPr>
            </a:br>
            <a:r>
              <a:rPr lang="ru-RU" sz="2000" b="1" dirty="0" smtClean="0">
                <a:solidFill>
                  <a:srgbClr val="C00000"/>
                </a:solidFill>
                <a:latin typeface="Times New Roman" pitchFamily="18" charset="0"/>
                <a:cs typeface="Times New Roman" pitchFamily="18" charset="0"/>
              </a:rPr>
              <a:t>Цели </a:t>
            </a:r>
            <a:r>
              <a:rPr lang="ru-RU" sz="2000" b="1" dirty="0">
                <a:solidFill>
                  <a:srgbClr val="C00000"/>
                </a:solidFill>
                <a:latin typeface="Times New Roman" pitchFamily="18" charset="0"/>
                <a:cs typeface="Times New Roman" pitchFamily="18" charset="0"/>
              </a:rPr>
              <a:t>Программы реализуются через решение следующих задач:</a:t>
            </a:r>
            <a:br>
              <a:rPr lang="ru-RU" sz="2000" b="1" dirty="0">
                <a:solidFill>
                  <a:srgbClr val="C00000"/>
                </a:solidFill>
                <a:latin typeface="Times New Roman" pitchFamily="18" charset="0"/>
                <a:cs typeface="Times New Roman" pitchFamily="18" charset="0"/>
              </a:rPr>
            </a:br>
            <a:endParaRPr lang="ru-RU" sz="2000" dirty="0">
              <a:solidFill>
                <a:srgbClr val="C00000"/>
              </a:solidFill>
              <a:effectLst>
                <a:outerShdw blurRad="38100" dist="38100" dir="2700000" algn="tl">
                  <a:srgbClr val="000000">
                    <a:alpha val="43137"/>
                  </a:srgbClr>
                </a:outerShdw>
              </a:effectLst>
            </a:endParaRPr>
          </a:p>
        </p:txBody>
      </p:sp>
      <p:sp>
        <p:nvSpPr>
          <p:cNvPr id="3" name="Объект 2"/>
          <p:cNvSpPr>
            <a:spLocks noGrp="1"/>
          </p:cNvSpPr>
          <p:nvPr>
            <p:ph sz="quarter" idx="1"/>
          </p:nvPr>
        </p:nvSpPr>
        <p:spPr>
          <a:xfrm>
            <a:off x="539552" y="1700808"/>
            <a:ext cx="8136904" cy="4824536"/>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охраны и укрепления физического и психического здоровья детей, в том числе их эмоционального благополучия;</a:t>
            </a:r>
          </a:p>
          <a:p>
            <a:pPr marL="0" indent="0" algn="just">
              <a:buNone/>
            </a:pPr>
            <a:r>
              <a:rPr lang="ru-RU" dirty="0">
                <a:latin typeface="Times New Roman" pitchFamily="18" charset="0"/>
                <a:cs typeface="Times New Roman" pitchFamily="18" charset="0"/>
              </a:rPr>
              <a:t>*обеспечения равных возможностей полноценного развития каждого ребёнка в период дошкольного детства независимо от места проживания, пола, нации, языка, социального статуса;</a:t>
            </a:r>
          </a:p>
          <a:p>
            <a:pPr marL="0" indent="0" algn="just">
              <a:buNone/>
            </a:pPr>
            <a:r>
              <a:rPr lang="ru-RU" dirty="0">
                <a:latin typeface="Times New Roman" pitchFamily="18" charset="0"/>
                <a:cs typeface="Times New Roman" pitchFamily="18" charset="0"/>
              </a:rPr>
              <a:t>*обеспечения преемственности основных образовательных программ дошкольного и начального общего образования;</a:t>
            </a:r>
          </a:p>
          <a:p>
            <a:pPr marL="0" indent="0" algn="just">
              <a:buNone/>
            </a:pPr>
            <a:r>
              <a:rPr lang="ru-RU" dirty="0">
                <a:latin typeface="Times New Roman" pitchFamily="18" charset="0"/>
                <a:cs typeface="Times New Roman" pitchFamily="18" charset="0"/>
              </a:rPr>
              <a:t>*создания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 другими детьми, взрослыми и миром;</a:t>
            </a:r>
          </a:p>
          <a:p>
            <a:pPr marL="0" indent="0" algn="just">
              <a:buNone/>
            </a:pPr>
            <a:r>
              <a:rPr lang="ru-RU" dirty="0">
                <a:latin typeface="Times New Roman" pitchFamily="18" charset="0"/>
                <a:cs typeface="Times New Roman" pitchFamily="18" charset="0"/>
              </a:rPr>
              <a:t>*объединения обучения и воспитания в целостный образовательный процесс на основе духовно-нравственных и социокультурных ценностей и принятых в обществе правил и норм поведения в интересах человека, семьи, общества;</a:t>
            </a:r>
          </a:p>
          <a:p>
            <a:pPr marL="0" indent="0" algn="just">
              <a:buNone/>
            </a:pPr>
            <a:r>
              <a:rPr lang="ru-RU" dirty="0">
                <a:latin typeface="Times New Roman" pitchFamily="18" charset="0"/>
                <a:cs typeface="Times New Roman" pitchFamily="18" charset="0"/>
              </a:rPr>
              <a:t>*формирования общей культуры личности воспитанников, развитие их социальных, нравственных, эстетических, интеллектуальных, физических качеств, инициативности, самостоятельности и ответственности ребёнка, формирования предпосылок учебной деятельности;</a:t>
            </a:r>
          </a:p>
          <a:p>
            <a:pPr marL="0" indent="0" algn="just">
              <a:buNone/>
            </a:pPr>
            <a:r>
              <a:rPr lang="ru-RU" dirty="0">
                <a:latin typeface="Times New Roman" pitchFamily="18" charset="0"/>
                <a:cs typeface="Times New Roman" pitchFamily="18" charset="0"/>
              </a:rPr>
              <a:t>*формирования социокультурной среды, соответствующей возрастным, индивидуальным, психологическим и физиологическим особенностям детей;</a:t>
            </a:r>
          </a:p>
          <a:p>
            <a:pPr marL="0" indent="0" algn="just">
              <a:buNone/>
            </a:pPr>
            <a:r>
              <a:rPr lang="ru-RU" dirty="0">
                <a:latin typeface="Times New Roman" pitchFamily="18" charset="0"/>
                <a:cs typeface="Times New Roman" pitchFamily="18" charset="0"/>
              </a:rPr>
              <a:t>*обеспечения психолого-педагогической поддержки семьи и повышения компетентности родителей в вопросах развития и образования, охраны и укрепления здоровья детей.</a:t>
            </a:r>
          </a:p>
          <a:p>
            <a:endParaRPr lang="ru-RU" dirty="0"/>
          </a:p>
        </p:txBody>
      </p:sp>
    </p:spTree>
    <p:extLst>
      <p:ext uri="{BB962C8B-B14F-4D97-AF65-F5344CB8AC3E}">
        <p14:creationId xmlns:p14="http://schemas.microsoft.com/office/powerpoint/2010/main" val="193187345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944270757"/>
              </p:ext>
            </p:extLst>
          </p:nvPr>
        </p:nvGraphicFramePr>
        <p:xfrm>
          <a:off x="1689739" y="3140968"/>
          <a:ext cx="3305181"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7" name="Прямоугольник 6"/>
          <p:cNvSpPr/>
          <p:nvPr/>
        </p:nvSpPr>
        <p:spPr>
          <a:xfrm>
            <a:off x="5669914" y="3789040"/>
            <a:ext cx="214314" cy="285752"/>
          </a:xfrm>
          <a:prstGeom prst="rect">
            <a:avLst/>
          </a:prstGeom>
          <a:solidFill>
            <a:srgbClr val="476EC5"/>
          </a:solidFill>
          <a:ln>
            <a:solidFill>
              <a:srgbClr val="5F72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
        <p:nvSpPr>
          <p:cNvPr id="8" name="Прямоугольник 7"/>
          <p:cNvSpPr/>
          <p:nvPr/>
        </p:nvSpPr>
        <p:spPr>
          <a:xfrm>
            <a:off x="5669914" y="5077615"/>
            <a:ext cx="214314" cy="28575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
        <p:nvSpPr>
          <p:cNvPr id="9" name="Прямоугольник 8"/>
          <p:cNvSpPr/>
          <p:nvPr/>
        </p:nvSpPr>
        <p:spPr>
          <a:xfrm>
            <a:off x="6116949" y="3610445"/>
            <a:ext cx="2638948"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Times New Roman" pitchFamily="18" charset="0"/>
                <a:cs typeface="Times New Roman" pitchFamily="18" charset="0"/>
              </a:rPr>
              <a:t>Обязательная часть </a:t>
            </a:r>
            <a:r>
              <a:rPr lang="ru-RU" sz="1400" b="1" dirty="0" smtClean="0">
                <a:solidFill>
                  <a:schemeClr val="tx1"/>
                </a:solidFill>
                <a:latin typeface="Times New Roman" pitchFamily="18" charset="0"/>
                <a:cs typeface="Times New Roman" pitchFamily="18" charset="0"/>
              </a:rPr>
              <a:t>программы 60%</a:t>
            </a:r>
            <a:endParaRPr lang="ru-RU" sz="1400" b="1" dirty="0">
              <a:solidFill>
                <a:schemeClr val="tx1"/>
              </a:solidFill>
              <a:latin typeface="Times New Roman" pitchFamily="18" charset="0"/>
              <a:cs typeface="Times New Roman" pitchFamily="18" charset="0"/>
            </a:endParaRPr>
          </a:p>
        </p:txBody>
      </p:sp>
      <p:sp>
        <p:nvSpPr>
          <p:cNvPr id="10" name="Прямоугольник 9"/>
          <p:cNvSpPr/>
          <p:nvPr/>
        </p:nvSpPr>
        <p:spPr>
          <a:xfrm>
            <a:off x="6122884" y="4827582"/>
            <a:ext cx="2710954" cy="10715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ysClr val="windowText" lastClr="000000"/>
                </a:solidFill>
                <a:latin typeface="Times New Roman" pitchFamily="18" charset="0"/>
                <a:cs typeface="Times New Roman" pitchFamily="18" charset="0"/>
              </a:rPr>
              <a:t>Часть формируемая участниками образовательного </a:t>
            </a:r>
            <a:r>
              <a:rPr lang="ru-RU" sz="1400" b="1" dirty="0" smtClean="0">
                <a:solidFill>
                  <a:sysClr val="windowText" lastClr="000000"/>
                </a:solidFill>
                <a:latin typeface="Times New Roman" pitchFamily="18" charset="0"/>
                <a:cs typeface="Times New Roman" pitchFamily="18" charset="0"/>
              </a:rPr>
              <a:t>процесса 40%</a:t>
            </a:r>
            <a:endParaRPr lang="ru-RU" sz="1400" b="1" dirty="0">
              <a:solidFill>
                <a:sysClr val="windowText" lastClr="000000"/>
              </a:solidFill>
              <a:latin typeface="Times New Roman" pitchFamily="18" charset="0"/>
              <a:cs typeface="Times New Roman" pitchFamily="18" charset="0"/>
            </a:endParaRPr>
          </a:p>
        </p:txBody>
      </p:sp>
      <p:sp>
        <p:nvSpPr>
          <p:cNvPr id="2" name="Прямоугольник 1"/>
          <p:cNvSpPr/>
          <p:nvPr/>
        </p:nvSpPr>
        <p:spPr>
          <a:xfrm>
            <a:off x="395536" y="1772816"/>
            <a:ext cx="8280920" cy="10772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a:buNone/>
            </a:pPr>
            <a:r>
              <a:rPr lang="ru-RU" sz="1600" dirty="0">
                <a:latin typeface="Times New Roman" pitchFamily="18" charset="0"/>
                <a:cs typeface="Times New Roman" pitchFamily="18" charset="0"/>
              </a:rPr>
              <a:t>*Образовательный процесс осуществляется на русском языке. </a:t>
            </a:r>
          </a:p>
          <a:p>
            <a:pPr lvl="0" algn="just">
              <a:buNone/>
            </a:pPr>
            <a:r>
              <a:rPr lang="ru-RU" sz="1600" dirty="0">
                <a:latin typeface="Times New Roman" pitchFamily="18" charset="0"/>
                <a:cs typeface="Times New Roman" pitchFamily="18" charset="0"/>
              </a:rPr>
              <a:t>*Соотношение  обязательной части ООП ДО и части, формируемой участниками образовательного процесса  (с учётом приоритетной деятельности образовательного учреждения) определено как 60% и 40%;</a:t>
            </a:r>
          </a:p>
        </p:txBody>
      </p:sp>
      <p:sp>
        <p:nvSpPr>
          <p:cNvPr id="3" name="Прямоугольник 2"/>
          <p:cNvSpPr/>
          <p:nvPr/>
        </p:nvSpPr>
        <p:spPr>
          <a:xfrm>
            <a:off x="1403648" y="980728"/>
            <a:ext cx="6462464"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b="1" dirty="0">
                <a:solidFill>
                  <a:srgbClr val="C00000"/>
                </a:solidFill>
                <a:latin typeface="Times New Roman" pitchFamily="18" charset="0"/>
                <a:cs typeface="Times New Roman" pitchFamily="18" charset="0"/>
              </a:rPr>
              <a:t>Особенности организации образовательного процесса</a:t>
            </a:r>
            <a:endParaRPr lang="ru-RU" sz="2000" dirty="0"/>
          </a:p>
        </p:txBody>
      </p:sp>
    </p:spTree>
    <p:extLst>
      <p:ext uri="{BB962C8B-B14F-4D97-AF65-F5344CB8AC3E}">
        <p14:creationId xmlns:p14="http://schemas.microsoft.com/office/powerpoint/2010/main" val="87097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971600" y="2636912"/>
            <a:ext cx="748883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ru-RU" sz="1600" dirty="0" smtClean="0">
                <a:latin typeface="Times New Roman" pitchFamily="18" charset="0"/>
                <a:cs typeface="Times New Roman" pitchFamily="18" charset="0"/>
              </a:rPr>
              <a:t>ПРОГРАММА </a:t>
            </a:r>
            <a:r>
              <a:rPr lang="ru-RU" sz="1600" dirty="0">
                <a:latin typeface="Times New Roman" pitchFamily="18" charset="0"/>
                <a:cs typeface="Times New Roman" pitchFamily="18" charset="0"/>
              </a:rPr>
              <a:t>ОПРЕДЕЛЯЕТ СОДЕРЖАНИЕ И ОРГАНИЗАЦИЮ ОБРАЗОВАТЕЛЬНОЙ ДЕЯТЕЛЬНОСТИ В ДОШКОЛЬНОЙ ОБРАЗОВАТЕЛЬНОЙ ОРГАНИЗАЦИИ, ОБЕСПЕЧИВАЕТ РАЗВИТИЕ ДЕТЕЙ В РАЗЛИЧНЫХ ВИДАХ ОБЩЕНИЯ И ДЕЯТЕЛЬНОСТИ С УЧЁТОМ ИХ ВОЗРАСТНЫХ , ИНДИВИДУАЛЬНЫХ ПСИХОЛОГИЧЕСКИХ И ФИЗИОЛОГИЧЕСКИХ </a:t>
            </a:r>
            <a:r>
              <a:rPr lang="ru-RU" sz="1600" dirty="0" smtClean="0">
                <a:latin typeface="Times New Roman" pitchFamily="18" charset="0"/>
                <a:cs typeface="Times New Roman" pitchFamily="18" charset="0"/>
              </a:rPr>
              <a:t>ОСОБЕННОСТЕЙ.</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Раздел </a:t>
            </a:r>
            <a:r>
              <a:rPr lang="ru-RU" sz="1600" b="1" dirty="0">
                <a:latin typeface="Times New Roman" pitchFamily="18" charset="0"/>
                <a:cs typeface="Times New Roman" pitchFamily="18" charset="0"/>
              </a:rPr>
              <a:t>и пункт </a:t>
            </a:r>
            <a:r>
              <a:rPr lang="ru-RU" sz="1600" b="1" dirty="0" smtClean="0">
                <a:latin typeface="Times New Roman" pitchFamily="18" charset="0"/>
                <a:cs typeface="Times New Roman" pitchFamily="18" charset="0"/>
              </a:rPr>
              <a:t>       ФГОС </a:t>
            </a:r>
            <a:r>
              <a:rPr lang="ru-RU" sz="1600" b="1" dirty="0">
                <a:latin typeface="Times New Roman" pitchFamily="18" charset="0"/>
                <a:cs typeface="Times New Roman" pitchFamily="18" charset="0"/>
              </a:rPr>
              <a:t>ДО 2.11.1</a:t>
            </a:r>
            <a:endParaRPr lang="ru-RU" sz="1600" dirty="0">
              <a:latin typeface="Times New Roman" pitchFamily="18" charset="0"/>
              <a:cs typeface="Times New Roman" pitchFamily="18" charset="0"/>
            </a:endParaRPr>
          </a:p>
        </p:txBody>
      </p:sp>
      <p:sp>
        <p:nvSpPr>
          <p:cNvPr id="6" name="Прямоугольная выноска 5"/>
          <p:cNvSpPr/>
          <p:nvPr/>
        </p:nvSpPr>
        <p:spPr>
          <a:xfrm rot="20135777">
            <a:off x="46134" y="528953"/>
            <a:ext cx="2445289" cy="752100"/>
          </a:xfrm>
          <a:prstGeom prst="wedgeRectCallout">
            <a:avLst>
              <a:gd name="adj1" fmla="val 9997"/>
              <a:gd name="adj2" fmla="val 19761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sz="1600" b="1" dirty="0" smtClean="0">
                <a:solidFill>
                  <a:srgbClr val="7030A0"/>
                </a:solidFill>
                <a:latin typeface="Times New Roman" pitchFamily="18" charset="0"/>
                <a:cs typeface="Times New Roman" pitchFamily="18" charset="0"/>
              </a:rPr>
              <a:t> </a:t>
            </a:r>
            <a:r>
              <a:rPr lang="en-US" sz="1600" b="1" dirty="0" smtClean="0">
                <a:solidFill>
                  <a:srgbClr val="7030A0"/>
                </a:solidFill>
                <a:latin typeface="Times New Roman" pitchFamily="18" charset="0"/>
                <a:cs typeface="Times New Roman" pitchFamily="18" charset="0"/>
              </a:rPr>
              <a:t>I.</a:t>
            </a:r>
            <a:r>
              <a:rPr lang="ru-RU" sz="1600" b="1" dirty="0" smtClean="0">
                <a:solidFill>
                  <a:srgbClr val="7030A0"/>
                </a:solidFill>
                <a:latin typeface="Times New Roman" pitchFamily="18" charset="0"/>
                <a:cs typeface="Times New Roman" pitchFamily="18" charset="0"/>
              </a:rPr>
              <a:t> ЦЕЛЕВОЙ </a:t>
            </a:r>
            <a:r>
              <a:rPr lang="ru-RU" sz="1600" b="1" dirty="0">
                <a:solidFill>
                  <a:srgbClr val="7030A0"/>
                </a:solidFill>
                <a:latin typeface="Times New Roman" pitchFamily="18" charset="0"/>
                <a:cs typeface="Times New Roman" pitchFamily="18" charset="0"/>
              </a:rPr>
              <a:t>РАЗДЕЛ</a:t>
            </a:r>
            <a:endParaRPr lang="ru-RU" sz="1600" b="1" dirty="0">
              <a:solidFill>
                <a:srgbClr val="7030A0"/>
              </a:solidFill>
            </a:endParaRPr>
          </a:p>
        </p:txBody>
      </p:sp>
      <p:sp>
        <p:nvSpPr>
          <p:cNvPr id="3" name="Прямоугольник 2"/>
          <p:cNvSpPr/>
          <p:nvPr/>
        </p:nvSpPr>
        <p:spPr>
          <a:xfrm>
            <a:off x="2792665" y="2140064"/>
            <a:ext cx="3608295" cy="369332"/>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r>
              <a:rPr lang="ru-RU" sz="16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1.1. ПОЯСНИТЕЛЬНАЯ ЗАПИСКА</a:t>
            </a:r>
            <a:r>
              <a:rPr lang="ru-RU"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4" name="Прямоугольник 3"/>
          <p:cNvSpPr/>
          <p:nvPr/>
        </p:nvSpPr>
        <p:spPr>
          <a:xfrm>
            <a:off x="2525380" y="548680"/>
            <a:ext cx="6618620"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smtClean="0">
                <a:latin typeface="Times New Roman" pitchFamily="18" charset="0"/>
                <a:cs typeface="Times New Roman" pitchFamily="18" charset="0"/>
              </a:rPr>
              <a:t>*Включает </a:t>
            </a:r>
            <a:r>
              <a:rPr lang="ru-RU" sz="1400" dirty="0">
                <a:latin typeface="Times New Roman" pitchFamily="18" charset="0"/>
                <a:cs typeface="Times New Roman" pitchFamily="18" charset="0"/>
              </a:rPr>
              <a:t>в себя пояснительную записку и планируемые результаты освоения программы. </a:t>
            </a:r>
            <a:endParaRPr lang="ru-RU" sz="1400" dirty="0" smtClean="0">
              <a:latin typeface="Times New Roman" pitchFamily="18" charset="0"/>
              <a:cs typeface="Times New Roman" pitchFamily="18" charset="0"/>
            </a:endParaRPr>
          </a:p>
          <a:p>
            <a:pPr algn="just"/>
            <a:r>
              <a:rPr lang="ru-RU" sz="1400" dirty="0" smtClean="0">
                <a:latin typeface="Times New Roman" pitchFamily="18" charset="0"/>
                <a:cs typeface="Times New Roman" pitchFamily="18" charset="0"/>
              </a:rPr>
              <a:t>*Результаты </a:t>
            </a:r>
            <a:r>
              <a:rPr lang="ru-RU" sz="1400" dirty="0">
                <a:latin typeface="Times New Roman" pitchFamily="18" charset="0"/>
                <a:cs typeface="Times New Roman" pitchFamily="18" charset="0"/>
              </a:rPr>
              <a:t>освоения образовательной программы представлены в виде целевых ориентиров дошкольного образования, которые представляют собой социально- нормативные возрастные характеристики возможных достижений ребёнка на этапе завершения уровня дошкольного образования: </a:t>
            </a:r>
          </a:p>
        </p:txBody>
      </p:sp>
      <p:sp>
        <p:nvSpPr>
          <p:cNvPr id="5" name="Прямоугольник 4"/>
          <p:cNvSpPr/>
          <p:nvPr/>
        </p:nvSpPr>
        <p:spPr>
          <a:xfrm>
            <a:off x="551544" y="4437112"/>
            <a:ext cx="8206066" cy="17543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450850" algn="just" fontAlgn="base">
              <a:spcBef>
                <a:spcPct val="0"/>
              </a:spcBef>
              <a:spcAft>
                <a:spcPct val="0"/>
              </a:spcAft>
            </a:pPr>
            <a:r>
              <a:rPr lang="ru-RU" dirty="0">
                <a:solidFill>
                  <a:srgbClr val="FF0000"/>
                </a:solidFill>
                <a:latin typeface="Times New Roman" pitchFamily="18" charset="0"/>
                <a:ea typeface="Times New Roman" pitchFamily="18" charset="0"/>
                <a:cs typeface="Times New Roman" pitchFamily="18" charset="0"/>
              </a:rPr>
              <a:t>Содержание ООП обеспечивает </a:t>
            </a:r>
            <a:r>
              <a:rPr lang="ru-RU" dirty="0">
                <a:latin typeface="Times New Roman" pitchFamily="18" charset="0"/>
                <a:ea typeface="Times New Roman" pitchFamily="18" charset="0"/>
                <a:cs typeface="Times New Roman" pitchFamily="18" charset="0"/>
              </a:rPr>
              <a:t>развитие личности, мотивации и способностей детей в различных видах деятельности и охватывает следующие структурные единицы, представляющие определенные направления развития и образования детей (далее - образовательные области), которые включают совокупность </a:t>
            </a:r>
            <a:r>
              <a:rPr lang="ru-RU" dirty="0" smtClean="0">
                <a:latin typeface="Times New Roman" pitchFamily="18" charset="0"/>
                <a:ea typeface="Times New Roman" pitchFamily="18" charset="0"/>
                <a:cs typeface="Times New Roman" pitchFamily="18" charset="0"/>
              </a:rPr>
              <a:t>5 </a:t>
            </a:r>
            <a:r>
              <a:rPr lang="ru-RU" dirty="0">
                <a:latin typeface="Times New Roman" pitchFamily="18" charset="0"/>
                <a:ea typeface="Times New Roman" pitchFamily="18" charset="0"/>
                <a:cs typeface="Times New Roman" pitchFamily="18" charset="0"/>
              </a:rPr>
              <a:t>образовательных областей, и обеспечивают разностороннее развитие детей с учётом их возрастных и индивидуальных особенностей: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18665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угольник 4"/>
          <p:cNvSpPr/>
          <p:nvPr/>
        </p:nvSpPr>
        <p:spPr>
          <a:xfrm>
            <a:off x="511850" y="980728"/>
            <a:ext cx="8352928" cy="282686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sz="1400" b="1" dirty="0" smtClean="0">
              <a:solidFill>
                <a:schemeClr val="tx1"/>
              </a:solidFill>
              <a:latin typeface="Times New Roman" pitchFamily="18" charset="0"/>
              <a:cs typeface="Times New Roman" pitchFamily="18" charset="0"/>
            </a:endParaRPr>
          </a:p>
          <a:p>
            <a:pPr algn="ctr"/>
            <a:r>
              <a:rPr lang="ru-RU" sz="1400" b="1" dirty="0" smtClean="0">
                <a:solidFill>
                  <a:schemeClr val="tx1"/>
                </a:solidFill>
                <a:latin typeface="Times New Roman" pitchFamily="18" charset="0"/>
                <a:cs typeface="Times New Roman" pitchFamily="18" charset="0"/>
              </a:rPr>
              <a:t>В </a:t>
            </a:r>
            <a:r>
              <a:rPr lang="ru-RU" sz="1400" b="1" dirty="0">
                <a:solidFill>
                  <a:schemeClr val="tx1"/>
                </a:solidFill>
                <a:latin typeface="Times New Roman" pitchFamily="18" charset="0"/>
                <a:cs typeface="Times New Roman" pitchFamily="18" charset="0"/>
              </a:rPr>
              <a:t>учреждении функционирует 2</a:t>
            </a:r>
            <a:r>
              <a:rPr lang="ru-RU" sz="1400" b="1" dirty="0" smtClean="0">
                <a:solidFill>
                  <a:schemeClr val="tx1"/>
                </a:solidFill>
                <a:latin typeface="Times New Roman" pitchFamily="18" charset="0"/>
                <a:cs typeface="Times New Roman" pitchFamily="18" charset="0"/>
              </a:rPr>
              <a:t>3  группы </a:t>
            </a:r>
          </a:p>
          <a:p>
            <a:r>
              <a:rPr lang="ru-RU" sz="1400" b="1" i="1" dirty="0">
                <a:solidFill>
                  <a:schemeClr val="tx1"/>
                </a:solidFill>
                <a:latin typeface="Times New Roman" pitchFamily="18" charset="0"/>
                <a:cs typeface="Times New Roman" pitchFamily="18" charset="0"/>
              </a:rPr>
              <a:t> </a:t>
            </a:r>
            <a:r>
              <a:rPr lang="ru-RU" sz="1400" b="1" i="1" dirty="0" smtClean="0">
                <a:solidFill>
                  <a:schemeClr val="tx1"/>
                </a:solidFill>
                <a:latin typeface="Times New Roman" pitchFamily="18" charset="0"/>
                <a:cs typeface="Times New Roman" pitchFamily="18" charset="0"/>
              </a:rPr>
              <a:t>  15 групп общеразвивающей направленности</a:t>
            </a:r>
            <a:r>
              <a:rPr lang="ru-RU" sz="1400" b="1" i="1" dirty="0">
                <a:solidFill>
                  <a:schemeClr val="tx1"/>
                </a:solidFill>
                <a:latin typeface="Times New Roman" pitchFamily="18" charset="0"/>
                <a:cs typeface="Times New Roman" pitchFamily="18" charset="0"/>
              </a:rPr>
              <a:t>:</a:t>
            </a:r>
          </a:p>
          <a:p>
            <a:r>
              <a:rPr lang="ru-RU" sz="1400" b="1" dirty="0" smtClean="0">
                <a:solidFill>
                  <a:schemeClr val="tx1"/>
                </a:solidFill>
                <a:latin typeface="Times New Roman" pitchFamily="18" charset="0"/>
                <a:cs typeface="Times New Roman" pitchFamily="18" charset="0"/>
              </a:rPr>
              <a:t> - 4 групп раннего возраста от 0 – 3 лет</a:t>
            </a:r>
          </a:p>
          <a:p>
            <a:r>
              <a:rPr lang="ru-RU" sz="1400" b="1" dirty="0" smtClean="0">
                <a:solidFill>
                  <a:schemeClr val="tx1"/>
                </a:solidFill>
                <a:latin typeface="Times New Roman" pitchFamily="18" charset="0"/>
                <a:cs typeface="Times New Roman" pitchFamily="18" charset="0"/>
              </a:rPr>
              <a:t> - 4 группы  младшего возраста с 3 - 4 лет </a:t>
            </a:r>
            <a:endParaRPr lang="ru-RU" sz="1400" b="1" dirty="0">
              <a:solidFill>
                <a:schemeClr val="tx1"/>
              </a:solidFill>
              <a:latin typeface="Times New Roman" pitchFamily="18" charset="0"/>
              <a:cs typeface="Times New Roman" pitchFamily="18" charset="0"/>
            </a:endParaRPr>
          </a:p>
          <a:p>
            <a:r>
              <a:rPr lang="ru-RU" sz="1400" b="1" dirty="0" smtClean="0">
                <a:solidFill>
                  <a:schemeClr val="tx1"/>
                </a:solidFill>
                <a:latin typeface="Times New Roman" pitchFamily="18" charset="0"/>
                <a:cs typeface="Times New Roman" pitchFamily="18" charset="0"/>
              </a:rPr>
              <a:t> - 3 групп– </a:t>
            </a:r>
            <a:r>
              <a:rPr lang="ru-RU" sz="1400" b="1" dirty="0">
                <a:solidFill>
                  <a:schemeClr val="tx1"/>
                </a:solidFill>
                <a:latin typeface="Times New Roman" pitchFamily="18" charset="0"/>
                <a:cs typeface="Times New Roman" pitchFamily="18" charset="0"/>
              </a:rPr>
              <a:t>среднего </a:t>
            </a:r>
            <a:r>
              <a:rPr lang="ru-RU" sz="1400" b="1" dirty="0" smtClean="0">
                <a:solidFill>
                  <a:schemeClr val="tx1"/>
                </a:solidFill>
                <a:latin typeface="Times New Roman" pitchFamily="18" charset="0"/>
                <a:cs typeface="Times New Roman" pitchFamily="18" charset="0"/>
              </a:rPr>
              <a:t>возраста  </a:t>
            </a:r>
            <a:r>
              <a:rPr lang="ru-RU" sz="1400" b="1" dirty="0">
                <a:solidFill>
                  <a:schemeClr val="tx1"/>
                </a:solidFill>
                <a:latin typeface="Times New Roman" pitchFamily="18" charset="0"/>
                <a:cs typeface="Times New Roman" pitchFamily="18" charset="0"/>
              </a:rPr>
              <a:t>с 4 - 5 </a:t>
            </a:r>
            <a:r>
              <a:rPr lang="ru-RU" sz="1400" b="1" dirty="0" smtClean="0">
                <a:solidFill>
                  <a:schemeClr val="tx1"/>
                </a:solidFill>
                <a:latin typeface="Times New Roman" pitchFamily="18" charset="0"/>
                <a:cs typeface="Times New Roman" pitchFamily="18" charset="0"/>
              </a:rPr>
              <a:t>лет</a:t>
            </a:r>
          </a:p>
          <a:p>
            <a:r>
              <a:rPr lang="ru-RU" sz="1400" b="1" dirty="0" smtClean="0">
                <a:solidFill>
                  <a:schemeClr val="tx1"/>
                </a:solidFill>
                <a:latin typeface="Times New Roman" pitchFamily="18" charset="0"/>
                <a:cs typeface="Times New Roman" pitchFamily="18" charset="0"/>
              </a:rPr>
              <a:t> - 1 группа старшего возраста с 5 – 6 лет </a:t>
            </a:r>
            <a:endParaRPr lang="ru-RU" sz="1400" b="1" dirty="0">
              <a:solidFill>
                <a:schemeClr val="tx1"/>
              </a:solidFill>
              <a:latin typeface="Times New Roman" pitchFamily="18" charset="0"/>
              <a:cs typeface="Times New Roman" pitchFamily="18" charset="0"/>
            </a:endParaRPr>
          </a:p>
          <a:p>
            <a:r>
              <a:rPr lang="ru-RU" sz="1400" b="1" dirty="0">
                <a:solidFill>
                  <a:schemeClr val="tx1"/>
                </a:solidFill>
                <a:latin typeface="Times New Roman" pitchFamily="18" charset="0"/>
                <a:cs typeface="Times New Roman" pitchFamily="18" charset="0"/>
              </a:rPr>
              <a:t> </a:t>
            </a:r>
            <a:r>
              <a:rPr lang="ru-RU" sz="1400" b="1" dirty="0" smtClean="0">
                <a:solidFill>
                  <a:schemeClr val="tx1"/>
                </a:solidFill>
                <a:latin typeface="Times New Roman" pitchFamily="18" charset="0"/>
                <a:cs typeface="Times New Roman" pitchFamily="18" charset="0"/>
              </a:rPr>
              <a:t>- 1 группа -  подготовительная  6-7 лет</a:t>
            </a:r>
          </a:p>
          <a:p>
            <a:r>
              <a:rPr lang="ru-RU" sz="1400" b="1" dirty="0" smtClean="0">
                <a:solidFill>
                  <a:schemeClr val="tx1"/>
                </a:solidFill>
                <a:latin typeface="Times New Roman" pitchFamily="18" charset="0"/>
                <a:cs typeface="Times New Roman" pitchFamily="18" charset="0"/>
              </a:rPr>
              <a:t> - 2 </a:t>
            </a:r>
            <a:r>
              <a:rPr lang="ru-RU" sz="1400" b="1" dirty="0">
                <a:solidFill>
                  <a:schemeClr val="tx1"/>
                </a:solidFill>
                <a:latin typeface="Times New Roman" pitchFamily="18" charset="0"/>
                <a:cs typeface="Times New Roman" pitchFamily="18" charset="0"/>
              </a:rPr>
              <a:t>группы - разновозрастная с 5 – 7 </a:t>
            </a:r>
            <a:r>
              <a:rPr lang="ru-RU" sz="1400" b="1" dirty="0" smtClean="0">
                <a:solidFill>
                  <a:schemeClr val="tx1"/>
                </a:solidFill>
                <a:latin typeface="Times New Roman" pitchFamily="18" charset="0"/>
                <a:cs typeface="Times New Roman" pitchFamily="18" charset="0"/>
              </a:rPr>
              <a:t>лет</a:t>
            </a:r>
          </a:p>
          <a:p>
            <a:r>
              <a:rPr lang="ru-RU" sz="1400" b="1" i="1" dirty="0" smtClean="0">
                <a:solidFill>
                  <a:schemeClr val="tx1"/>
                </a:solidFill>
                <a:latin typeface="Times New Roman" pitchFamily="18" charset="0"/>
                <a:cs typeface="Times New Roman" pitchFamily="18" charset="0"/>
              </a:rPr>
              <a:t>   8 </a:t>
            </a:r>
            <a:r>
              <a:rPr lang="ru-RU" sz="1400" b="1" i="1" dirty="0">
                <a:solidFill>
                  <a:schemeClr val="tx1"/>
                </a:solidFill>
                <a:latin typeface="Times New Roman" pitchFamily="18" charset="0"/>
                <a:cs typeface="Times New Roman" pitchFamily="18" charset="0"/>
              </a:rPr>
              <a:t>групп </a:t>
            </a:r>
            <a:r>
              <a:rPr lang="ru-RU" sz="1400" b="1" i="1" dirty="0" smtClean="0">
                <a:solidFill>
                  <a:schemeClr val="tx1"/>
                </a:solidFill>
                <a:latin typeface="Times New Roman" pitchFamily="18" charset="0"/>
                <a:cs typeface="Times New Roman" pitchFamily="18" charset="0"/>
              </a:rPr>
              <a:t>компенсирующей </a:t>
            </a:r>
            <a:r>
              <a:rPr lang="ru-RU" sz="1400" b="1" i="1" dirty="0">
                <a:solidFill>
                  <a:schemeClr val="tx1"/>
                </a:solidFill>
                <a:latin typeface="Times New Roman" pitchFamily="18" charset="0"/>
                <a:cs typeface="Times New Roman" pitchFamily="18" charset="0"/>
              </a:rPr>
              <a:t>направленности</a:t>
            </a:r>
            <a:r>
              <a:rPr lang="ru-RU" sz="1400" b="1" i="1" dirty="0" smtClean="0">
                <a:solidFill>
                  <a:schemeClr val="tx1"/>
                </a:solidFill>
                <a:latin typeface="Times New Roman" pitchFamily="18" charset="0"/>
                <a:cs typeface="Times New Roman" pitchFamily="18" charset="0"/>
              </a:rPr>
              <a:t>:</a:t>
            </a:r>
          </a:p>
          <a:p>
            <a:r>
              <a:rPr lang="ru-RU" sz="1400" b="1" dirty="0" smtClean="0">
                <a:solidFill>
                  <a:schemeClr val="tx1"/>
                </a:solidFill>
                <a:latin typeface="Times New Roman" pitchFamily="18" charset="0"/>
                <a:cs typeface="Times New Roman" pitchFamily="18" charset="0"/>
              </a:rPr>
              <a:t>-4 группы–  ТНР </a:t>
            </a:r>
            <a:r>
              <a:rPr lang="ru-RU" sz="1400" b="1" dirty="0">
                <a:solidFill>
                  <a:schemeClr val="tx1"/>
                </a:solidFill>
                <a:latin typeface="Times New Roman" pitchFamily="18" charset="0"/>
                <a:cs typeface="Times New Roman" pitchFamily="18" charset="0"/>
              </a:rPr>
              <a:t>старшего дошкольного возраста с 5 - 6 </a:t>
            </a:r>
            <a:r>
              <a:rPr lang="ru-RU" sz="1400" b="1" dirty="0" smtClean="0">
                <a:solidFill>
                  <a:schemeClr val="tx1"/>
                </a:solidFill>
                <a:latin typeface="Times New Roman" pitchFamily="18" charset="0"/>
                <a:cs typeface="Times New Roman" pitchFamily="18" charset="0"/>
              </a:rPr>
              <a:t>лет</a:t>
            </a:r>
          </a:p>
          <a:p>
            <a:r>
              <a:rPr lang="ru-RU" sz="1400" b="1" dirty="0" smtClean="0">
                <a:solidFill>
                  <a:schemeClr val="tx1"/>
                </a:solidFill>
                <a:latin typeface="Times New Roman" pitchFamily="18" charset="0"/>
                <a:cs typeface="Times New Roman" pitchFamily="18" charset="0"/>
              </a:rPr>
              <a:t>-3 группы </a:t>
            </a:r>
            <a:r>
              <a:rPr lang="ru-RU" sz="1400" b="1" dirty="0">
                <a:solidFill>
                  <a:schemeClr val="tx1"/>
                </a:solidFill>
                <a:latin typeface="Times New Roman" pitchFamily="18" charset="0"/>
                <a:cs typeface="Times New Roman" pitchFamily="18" charset="0"/>
              </a:rPr>
              <a:t>– </a:t>
            </a:r>
            <a:r>
              <a:rPr lang="ru-RU" sz="1400" b="1" dirty="0" smtClean="0">
                <a:solidFill>
                  <a:schemeClr val="tx1"/>
                </a:solidFill>
                <a:latin typeface="Times New Roman" pitchFamily="18" charset="0"/>
                <a:cs typeface="Times New Roman" pitchFamily="18" charset="0"/>
              </a:rPr>
              <a:t>ТНР  подготовительная  </a:t>
            </a:r>
            <a:r>
              <a:rPr lang="ru-RU" sz="1400" b="1" dirty="0">
                <a:solidFill>
                  <a:schemeClr val="tx1"/>
                </a:solidFill>
                <a:latin typeface="Times New Roman" pitchFamily="18" charset="0"/>
                <a:cs typeface="Times New Roman" pitchFamily="18" charset="0"/>
              </a:rPr>
              <a:t>дошкольного возраста с </a:t>
            </a:r>
            <a:r>
              <a:rPr lang="ru-RU" sz="1400" b="1" dirty="0" smtClean="0">
                <a:solidFill>
                  <a:schemeClr val="tx1"/>
                </a:solidFill>
                <a:latin typeface="Times New Roman" pitchFamily="18" charset="0"/>
                <a:cs typeface="Times New Roman" pitchFamily="18" charset="0"/>
              </a:rPr>
              <a:t>6 </a:t>
            </a:r>
            <a:r>
              <a:rPr lang="ru-RU" sz="1400" b="1" dirty="0">
                <a:solidFill>
                  <a:schemeClr val="tx1"/>
                </a:solidFill>
                <a:latin typeface="Times New Roman" pitchFamily="18" charset="0"/>
                <a:cs typeface="Times New Roman" pitchFamily="18" charset="0"/>
              </a:rPr>
              <a:t>- </a:t>
            </a:r>
            <a:r>
              <a:rPr lang="ru-RU" sz="1400" b="1" dirty="0" smtClean="0">
                <a:solidFill>
                  <a:schemeClr val="tx1"/>
                </a:solidFill>
                <a:latin typeface="Times New Roman" pitchFamily="18" charset="0"/>
                <a:cs typeface="Times New Roman" pitchFamily="18" charset="0"/>
              </a:rPr>
              <a:t>7 лет</a:t>
            </a:r>
            <a:endParaRPr lang="ru-RU" sz="1400" b="1" dirty="0">
              <a:solidFill>
                <a:schemeClr val="tx1"/>
              </a:solidFill>
              <a:latin typeface="Times New Roman" pitchFamily="18" charset="0"/>
              <a:cs typeface="Times New Roman" pitchFamily="18" charset="0"/>
            </a:endParaRPr>
          </a:p>
          <a:p>
            <a:r>
              <a:rPr lang="ru-RU" sz="1400" b="1" dirty="0" smtClean="0">
                <a:solidFill>
                  <a:schemeClr val="tx1"/>
                </a:solidFill>
                <a:latin typeface="Times New Roman" pitchFamily="18" charset="0"/>
                <a:cs typeface="Times New Roman" pitchFamily="18" charset="0"/>
              </a:rPr>
              <a:t>-1 группа  - </a:t>
            </a:r>
            <a:r>
              <a:rPr lang="ru-RU" sz="1400" b="1" dirty="0">
                <a:solidFill>
                  <a:schemeClr val="tx1"/>
                </a:solidFill>
                <a:latin typeface="Times New Roman" pitchFamily="18" charset="0"/>
                <a:cs typeface="Times New Roman" pitchFamily="18" charset="0"/>
              </a:rPr>
              <a:t> </a:t>
            </a:r>
            <a:r>
              <a:rPr lang="ru-RU" sz="1400" b="1" dirty="0" smtClean="0">
                <a:solidFill>
                  <a:schemeClr val="tx1"/>
                </a:solidFill>
                <a:latin typeface="Times New Roman" pitchFamily="18" charset="0"/>
                <a:cs typeface="Times New Roman" pitchFamily="18" charset="0"/>
              </a:rPr>
              <a:t>ЗПР разновозрастная с 3 – 7 лет</a:t>
            </a:r>
          </a:p>
          <a:p>
            <a:endParaRPr lang="ru-RU" sz="1400" b="1" dirty="0" smtClean="0">
              <a:solidFill>
                <a:schemeClr val="tx1"/>
              </a:solidFill>
              <a:latin typeface="Times New Roman" pitchFamily="18" charset="0"/>
              <a:cs typeface="Times New Roman" pitchFamily="18" charset="0"/>
            </a:endParaRPr>
          </a:p>
        </p:txBody>
      </p:sp>
      <p:sp>
        <p:nvSpPr>
          <p:cNvPr id="8" name="Прямоугольник 7"/>
          <p:cNvSpPr/>
          <p:nvPr/>
        </p:nvSpPr>
        <p:spPr>
          <a:xfrm>
            <a:off x="539552" y="260648"/>
            <a:ext cx="8297525" cy="64807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Характеристики особенностей развития детей раннего и дошкольного возраста</a:t>
            </a:r>
            <a:endParaRPr lang="ru-RU"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Прямоугольник 1"/>
          <p:cNvSpPr/>
          <p:nvPr/>
        </p:nvSpPr>
        <p:spPr>
          <a:xfrm>
            <a:off x="511850" y="3807589"/>
            <a:ext cx="8352928"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ru-RU" altLang="ru-RU" b="1" dirty="0">
                <a:latin typeface="Times New Roman" pitchFamily="18" charset="0"/>
                <a:cs typeface="Times New Roman" pitchFamily="18" charset="0"/>
              </a:rPr>
              <a:t>Целевые ориентиры образования в раннем возрасте</a:t>
            </a:r>
            <a:r>
              <a:rPr lang="ru-RU" altLang="ru-RU" dirty="0">
                <a:latin typeface="Times New Roman" pitchFamily="18" charset="0"/>
                <a:cs typeface="Times New Roman" pitchFamily="18" charset="0"/>
              </a:rPr>
              <a:t/>
            </a:r>
            <a:br>
              <a:rPr lang="ru-RU" altLang="ru-RU" dirty="0">
                <a:latin typeface="Times New Roman" pitchFamily="18" charset="0"/>
                <a:cs typeface="Times New Roman" pitchFamily="18" charset="0"/>
              </a:rPr>
            </a:br>
            <a:r>
              <a:rPr lang="ru-RU" altLang="ru-RU" dirty="0">
                <a:latin typeface="Times New Roman" pitchFamily="18" charset="0"/>
                <a:cs typeface="Times New Roman" pitchFamily="18" charset="0"/>
              </a:rPr>
              <a:t>ребенок интересуется окружающими предметами и активно действует с ними; эмоционально вовлечен в действия с игрушками и другими предметами, стремится проявлять настойчивость в достижении результата своих действий;</a:t>
            </a:r>
            <a:endParaRPr lang="ru-RU" dirty="0"/>
          </a:p>
        </p:txBody>
      </p:sp>
      <p:sp>
        <p:nvSpPr>
          <p:cNvPr id="3" name="Прямоугольник 2"/>
          <p:cNvSpPr/>
          <p:nvPr/>
        </p:nvSpPr>
        <p:spPr>
          <a:xfrm>
            <a:off x="511849" y="5013176"/>
            <a:ext cx="8325228" cy="17173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80000"/>
              </a:lnSpc>
            </a:pPr>
            <a:endParaRPr lang="ru-RU" altLang="ru-RU" b="1" dirty="0" smtClean="0">
              <a:latin typeface="Times New Roman" pitchFamily="18" charset="0"/>
              <a:cs typeface="Times New Roman" pitchFamily="18" charset="0"/>
            </a:endParaRPr>
          </a:p>
          <a:p>
            <a:pPr algn="ctr">
              <a:lnSpc>
                <a:spcPct val="80000"/>
              </a:lnSpc>
            </a:pPr>
            <a:r>
              <a:rPr lang="ru-RU" altLang="ru-RU" b="1" dirty="0" smtClean="0">
                <a:latin typeface="Times New Roman" pitchFamily="18" charset="0"/>
                <a:cs typeface="Times New Roman" pitchFamily="18" charset="0"/>
              </a:rPr>
              <a:t>Целевые </a:t>
            </a:r>
            <a:r>
              <a:rPr lang="ru-RU" altLang="ru-RU" b="1" dirty="0">
                <a:latin typeface="Times New Roman" pitchFamily="18" charset="0"/>
                <a:cs typeface="Times New Roman" pitchFamily="18" charset="0"/>
              </a:rPr>
              <a:t>ориентиры на этапе завершения дошкольного образования:</a:t>
            </a:r>
          </a:p>
          <a:p>
            <a:pPr algn="ctr">
              <a:lnSpc>
                <a:spcPct val="80000"/>
              </a:lnSpc>
            </a:pPr>
            <a:r>
              <a:rPr lang="ru-RU" altLang="ru-RU" dirty="0">
                <a:latin typeface="Times New Roman" pitchFamily="18" charset="0"/>
                <a:cs typeface="Times New Roman" pitchFamily="18" charset="0"/>
              </a:rPr>
              <a:t>ребенок овладевает основными культурными способами деятельности, проявляет инициативу и самостоятельность в разных видах деятельности - игре, общении, познавательно-исследовательской деятельности, конструировании; способен выбирать себе род занятий, участников по совместной деятельности…</a:t>
            </a:r>
          </a:p>
          <a:p>
            <a:pPr algn="ctr">
              <a:lnSpc>
                <a:spcPct val="80000"/>
              </a:lnSpc>
            </a:pPr>
            <a:endParaRPr lang="ru-RU" altLang="ru-RU" sz="2400" dirty="0">
              <a:latin typeface="Georgia" pitchFamily="18" charset="0"/>
            </a:endParaRPr>
          </a:p>
        </p:txBody>
      </p:sp>
    </p:spTree>
    <p:extLst>
      <p:ext uri="{BB962C8B-B14F-4D97-AF65-F5344CB8AC3E}">
        <p14:creationId xmlns:p14="http://schemas.microsoft.com/office/powerpoint/2010/main" val="373349450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AutoShape 4"/>
          <p:cNvSpPr>
            <a:spLocks noChangeArrowheads="1"/>
          </p:cNvSpPr>
          <p:nvPr/>
        </p:nvSpPr>
        <p:spPr bwMode="auto">
          <a:xfrm>
            <a:off x="1907704" y="3900539"/>
            <a:ext cx="2592288" cy="1181830"/>
          </a:xfrm>
          <a:prstGeom prst="flowChartDocumen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dirty="0" smtClean="0"/>
              <a:t> </a:t>
            </a:r>
            <a:r>
              <a:rPr lang="ru-RU" altLang="ru-RU" sz="1400" dirty="0" smtClean="0">
                <a:latin typeface="Times New Roman" pitchFamily="18" charset="0"/>
                <a:cs typeface="Times New Roman" pitchFamily="18" charset="0"/>
              </a:rPr>
              <a:t>1.Описание </a:t>
            </a:r>
            <a:r>
              <a:rPr lang="ru-RU" altLang="ru-RU" sz="1400" dirty="0">
                <a:latin typeface="Times New Roman" pitchFamily="18" charset="0"/>
                <a:cs typeface="Times New Roman" pitchFamily="18" charset="0"/>
              </a:rPr>
              <a:t>образовательной </a:t>
            </a:r>
          </a:p>
          <a:p>
            <a:pPr algn="ctr" eaLnBrk="1" hangingPunct="1"/>
            <a:r>
              <a:rPr lang="ru-RU" altLang="ru-RU" sz="1400" dirty="0">
                <a:latin typeface="Times New Roman" pitchFamily="18" charset="0"/>
                <a:cs typeface="Times New Roman" pitchFamily="18" charset="0"/>
              </a:rPr>
              <a:t>деятельности в соответствии </a:t>
            </a:r>
          </a:p>
          <a:p>
            <a:pPr algn="ctr" eaLnBrk="1" hangingPunct="1"/>
            <a:r>
              <a:rPr lang="ru-RU" altLang="ru-RU" sz="1400" dirty="0">
                <a:latin typeface="Times New Roman" pitchFamily="18" charset="0"/>
                <a:cs typeface="Times New Roman" pitchFamily="18" charset="0"/>
              </a:rPr>
              <a:t>с направлениями</a:t>
            </a:r>
          </a:p>
        </p:txBody>
      </p:sp>
      <p:sp>
        <p:nvSpPr>
          <p:cNvPr id="13315" name="AutoShape 5"/>
          <p:cNvSpPr>
            <a:spLocks noChangeArrowheads="1"/>
          </p:cNvSpPr>
          <p:nvPr/>
        </p:nvSpPr>
        <p:spPr bwMode="auto">
          <a:xfrm>
            <a:off x="6237863" y="5589240"/>
            <a:ext cx="2642446" cy="1008112"/>
          </a:xfrm>
          <a:prstGeom prst="flowChartDocumen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1400" dirty="0" smtClean="0">
                <a:latin typeface="Times New Roman" pitchFamily="18" charset="0"/>
              </a:rPr>
              <a:t>3.Описание </a:t>
            </a:r>
            <a:r>
              <a:rPr lang="ru-RU" altLang="ru-RU" sz="1400" dirty="0">
                <a:latin typeface="Times New Roman" pitchFamily="18" charset="0"/>
              </a:rPr>
              <a:t>образовательной </a:t>
            </a:r>
          </a:p>
          <a:p>
            <a:pPr algn="ctr" eaLnBrk="1" hangingPunct="1"/>
            <a:r>
              <a:rPr lang="ru-RU" altLang="ru-RU" sz="1400" dirty="0">
                <a:latin typeface="Times New Roman" pitchFamily="18" charset="0"/>
              </a:rPr>
              <a:t>деятельности в соответствии </a:t>
            </a:r>
          </a:p>
          <a:p>
            <a:pPr algn="ctr" eaLnBrk="1" hangingPunct="1"/>
            <a:r>
              <a:rPr lang="ru-RU" altLang="ru-RU" sz="1400" dirty="0">
                <a:latin typeface="Times New Roman" pitchFamily="18" charset="0"/>
              </a:rPr>
              <a:t>с направлениями</a:t>
            </a:r>
          </a:p>
        </p:txBody>
      </p:sp>
      <p:sp>
        <p:nvSpPr>
          <p:cNvPr id="13316" name="AutoShape 6"/>
          <p:cNvSpPr>
            <a:spLocks noChangeArrowheads="1"/>
          </p:cNvSpPr>
          <p:nvPr/>
        </p:nvSpPr>
        <p:spPr bwMode="auto">
          <a:xfrm>
            <a:off x="4689307" y="4534924"/>
            <a:ext cx="2869779" cy="1060400"/>
          </a:xfrm>
          <a:prstGeom prst="flowChartDocumen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sz="1400" dirty="0" smtClean="0">
                <a:latin typeface="Times New Roman" pitchFamily="18" charset="0"/>
                <a:cs typeface="Times New Roman" pitchFamily="18" charset="0"/>
              </a:rPr>
              <a:t>2.Описание </a:t>
            </a:r>
            <a:r>
              <a:rPr lang="ru-RU" altLang="ru-RU" sz="1400" dirty="0">
                <a:latin typeface="Times New Roman" pitchFamily="18" charset="0"/>
                <a:cs typeface="Times New Roman" pitchFamily="18" charset="0"/>
              </a:rPr>
              <a:t>вариативных форм,</a:t>
            </a:r>
          </a:p>
          <a:p>
            <a:pPr algn="ctr" eaLnBrk="1" hangingPunct="1"/>
            <a:r>
              <a:rPr lang="ru-RU" altLang="ru-RU" sz="1400" dirty="0">
                <a:latin typeface="Times New Roman" pitchFamily="18" charset="0"/>
                <a:cs typeface="Times New Roman" pitchFamily="18" charset="0"/>
              </a:rPr>
              <a:t> способов, методов </a:t>
            </a:r>
            <a:r>
              <a:rPr lang="ru-RU" altLang="ru-RU" sz="1400" dirty="0" smtClean="0">
                <a:latin typeface="Times New Roman" pitchFamily="18" charset="0"/>
                <a:cs typeface="Times New Roman" pitchFamily="18" charset="0"/>
              </a:rPr>
              <a:t> и </a:t>
            </a:r>
            <a:r>
              <a:rPr lang="ru-RU" altLang="ru-RU" sz="1400" dirty="0">
                <a:latin typeface="Times New Roman" pitchFamily="18" charset="0"/>
                <a:cs typeface="Times New Roman" pitchFamily="18" charset="0"/>
              </a:rPr>
              <a:t>средств </a:t>
            </a:r>
            <a:endParaRPr lang="ru-RU" altLang="ru-RU" sz="1400" dirty="0" smtClean="0">
              <a:latin typeface="Times New Roman" pitchFamily="18" charset="0"/>
              <a:cs typeface="Times New Roman" pitchFamily="18" charset="0"/>
            </a:endParaRPr>
          </a:p>
          <a:p>
            <a:pPr algn="ctr" eaLnBrk="1" hangingPunct="1"/>
            <a:r>
              <a:rPr lang="ru-RU" altLang="ru-RU" sz="1400" dirty="0" smtClean="0">
                <a:latin typeface="Times New Roman" pitchFamily="18" charset="0"/>
                <a:cs typeface="Times New Roman" pitchFamily="18" charset="0"/>
              </a:rPr>
              <a:t>реализации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Программы</a:t>
            </a:r>
            <a:endParaRPr lang="ru-RU" altLang="ru-RU" sz="1400" dirty="0">
              <a:latin typeface="Times New Roman" pitchFamily="18" charset="0"/>
              <a:cs typeface="Times New Roman" pitchFamily="18" charset="0"/>
            </a:endParaRPr>
          </a:p>
        </p:txBody>
      </p:sp>
      <p:sp>
        <p:nvSpPr>
          <p:cNvPr id="2" name="Прямоугольная выноска 1"/>
          <p:cNvSpPr/>
          <p:nvPr/>
        </p:nvSpPr>
        <p:spPr>
          <a:xfrm rot="20289434">
            <a:off x="156727" y="458058"/>
            <a:ext cx="2484850" cy="762184"/>
          </a:xfrm>
          <a:prstGeom prst="wedgeRectCallout">
            <a:avLst>
              <a:gd name="adj1" fmla="val 51415"/>
              <a:gd name="adj2" fmla="val 162839"/>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ru-RU" b="1" dirty="0" smtClean="0">
                <a:solidFill>
                  <a:srgbClr val="7030A0"/>
                </a:solidFill>
                <a:latin typeface="Times New Roman" pitchFamily="18" charset="0"/>
                <a:cs typeface="Times New Roman" pitchFamily="18" charset="0"/>
              </a:rPr>
              <a:t>II.</a:t>
            </a:r>
            <a:r>
              <a:rPr lang="ru-RU" altLang="ru-RU" b="1" dirty="0" smtClean="0">
                <a:solidFill>
                  <a:srgbClr val="7030A0"/>
                </a:solidFill>
                <a:latin typeface="Times New Roman" pitchFamily="18" charset="0"/>
                <a:cs typeface="Times New Roman" pitchFamily="18" charset="0"/>
              </a:rPr>
              <a:t> Содержательный </a:t>
            </a:r>
            <a:r>
              <a:rPr lang="ru-RU" altLang="ru-RU" b="1" dirty="0">
                <a:solidFill>
                  <a:srgbClr val="7030A0"/>
                </a:solidFill>
                <a:latin typeface="Times New Roman" pitchFamily="18" charset="0"/>
                <a:cs typeface="Times New Roman" pitchFamily="18" charset="0"/>
              </a:rPr>
              <a:t>раздел </a:t>
            </a:r>
            <a:endParaRPr lang="ru-RU" b="1" dirty="0">
              <a:solidFill>
                <a:srgbClr val="7030A0"/>
              </a:solidFill>
            </a:endParaRPr>
          </a:p>
        </p:txBody>
      </p:sp>
      <p:sp>
        <p:nvSpPr>
          <p:cNvPr id="4" name="Прямоугольник 3"/>
          <p:cNvSpPr/>
          <p:nvPr/>
        </p:nvSpPr>
        <p:spPr>
          <a:xfrm>
            <a:off x="683569" y="1556792"/>
            <a:ext cx="8208912"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ru-RU" sz="1400" dirty="0" smtClean="0">
                <a:latin typeface="Times New Roman" pitchFamily="18" charset="0"/>
                <a:cs typeface="Times New Roman" pitchFamily="18" charset="0"/>
              </a:rPr>
              <a:t>*Представляет </a:t>
            </a:r>
            <a:r>
              <a:rPr lang="ru-RU" sz="1400" dirty="0">
                <a:latin typeface="Times New Roman" pitchFamily="18" charset="0"/>
                <a:cs typeface="Times New Roman" pitchFamily="18" charset="0"/>
              </a:rPr>
              <a:t>общее содержание Программы, обеспечивающее полноценное развитие личности воспитанников. </a:t>
            </a:r>
          </a:p>
          <a:p>
            <a:pPr algn="just"/>
            <a:r>
              <a:rPr lang="ru-RU" sz="1400" dirty="0" smtClean="0">
                <a:latin typeface="Times New Roman" pitchFamily="18" charset="0"/>
                <a:cs typeface="Times New Roman" pitchFamily="18" charset="0"/>
              </a:rPr>
              <a:t>*Программа </a:t>
            </a:r>
            <a:r>
              <a:rPr lang="ru-RU" sz="1400" dirty="0">
                <a:latin typeface="Times New Roman" pitchFamily="18" charset="0"/>
                <a:cs typeface="Times New Roman" pitchFamily="18" charset="0"/>
              </a:rPr>
              <a:t>состоит из обязательной </a:t>
            </a:r>
            <a:r>
              <a:rPr lang="ru-RU" sz="1400" dirty="0" smtClean="0">
                <a:latin typeface="Times New Roman" pitchFamily="18" charset="0"/>
                <a:cs typeface="Times New Roman" pitchFamily="18" charset="0"/>
              </a:rPr>
              <a:t>части 60% </a:t>
            </a:r>
            <a:r>
              <a:rPr lang="ru-RU" sz="1400" dirty="0">
                <a:latin typeface="Times New Roman" pitchFamily="18" charset="0"/>
                <a:cs typeface="Times New Roman" pitchFamily="18" charset="0"/>
              </a:rPr>
              <a:t>и части, формируемой участниками образовательных отношений (вариативная </a:t>
            </a:r>
            <a:r>
              <a:rPr lang="ru-RU" sz="1400" dirty="0" smtClean="0">
                <a:latin typeface="Times New Roman" pitchFamily="18" charset="0"/>
                <a:cs typeface="Times New Roman" pitchFamily="18" charset="0"/>
              </a:rPr>
              <a:t>часть 40%). </a:t>
            </a:r>
          </a:p>
          <a:p>
            <a:pPr algn="just"/>
            <a:r>
              <a:rPr lang="ru-RU" sz="1400" dirty="0" smtClean="0">
                <a:latin typeface="Times New Roman" pitchFamily="18" charset="0"/>
                <a:cs typeface="Times New Roman" pitchFamily="18" charset="0"/>
              </a:rPr>
              <a:t>*Обязательная </a:t>
            </a:r>
            <a:r>
              <a:rPr lang="ru-RU" sz="1400" dirty="0">
                <a:latin typeface="Times New Roman" pitchFamily="18" charset="0"/>
                <a:cs typeface="Times New Roman" pitchFamily="18" charset="0"/>
              </a:rPr>
              <a:t>часть Программы отражает комплексность подхода, обеспечивая развитие детей во всех пяти образовательных областях. Обязательная часть разработана на основе примерной основной образовательной программы дошкольного образования «От рождения до школы» под редакцией Н.Е. </a:t>
            </a:r>
            <a:r>
              <a:rPr lang="ru-RU" sz="1400" dirty="0" err="1">
                <a:latin typeface="Times New Roman" pitchFamily="18" charset="0"/>
                <a:cs typeface="Times New Roman" pitchFamily="18" charset="0"/>
              </a:rPr>
              <a:t>Вераксы</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Т.С.Комаровой</a:t>
            </a:r>
            <a:r>
              <a:rPr lang="ru-RU" sz="1400" dirty="0">
                <a:latin typeface="Times New Roman" pitchFamily="18" charset="0"/>
                <a:cs typeface="Times New Roman" pitchFamily="18" charset="0"/>
              </a:rPr>
              <a:t>, Э.М. Дорофеевой (Издание 5 {инновационное})Мозаика -Синтез, Москва, </a:t>
            </a:r>
            <a:r>
              <a:rPr lang="ru-RU" sz="1400" dirty="0" smtClean="0">
                <a:latin typeface="Times New Roman" pitchFamily="18" charset="0"/>
                <a:cs typeface="Times New Roman" pitchFamily="18" charset="0"/>
              </a:rPr>
              <a:t>2020 г с </a:t>
            </a:r>
            <a:r>
              <a:rPr lang="ru-RU" sz="1400" dirty="0">
                <a:latin typeface="Times New Roman" pitchFamily="18" charset="0"/>
                <a:cs typeface="Times New Roman" pitchFamily="18" charset="0"/>
              </a:rPr>
              <a:t>учётом используемых вариативных программ. </a:t>
            </a:r>
          </a:p>
        </p:txBody>
      </p:sp>
    </p:spTree>
    <p:extLst>
      <p:ext uri="{BB962C8B-B14F-4D97-AF65-F5344CB8AC3E}">
        <p14:creationId xmlns:p14="http://schemas.microsoft.com/office/powerpoint/2010/main" val="1310778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TotalTime>
  <Words>1353</Words>
  <Application>Microsoft Office PowerPoint</Application>
  <PresentationFormat>Экран (4:3)</PresentationFormat>
  <Paragraphs>148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 Краткая презентация  основной  образовательной  программы   дошкольного образования  МБДОУ «Детский сад № 7 комбинированного вида»  </vt:lpstr>
      <vt:lpstr>Презентация PowerPoint</vt:lpstr>
      <vt:lpstr>Презентация PowerPoint</vt:lpstr>
      <vt:lpstr>Презентация PowerPoint</vt:lpstr>
      <vt:lpstr> Цели Программы реализуются через решение следующих задач: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Модель организации воспитательно-образовательного процесса на день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основной образовательной программы дошкольного образования</dc:title>
  <dc:creator>USER</dc:creator>
  <cp:lastModifiedBy>User</cp:lastModifiedBy>
  <cp:revision>122</cp:revision>
  <dcterms:created xsi:type="dcterms:W3CDTF">2016-07-20T18:42:01Z</dcterms:created>
  <dcterms:modified xsi:type="dcterms:W3CDTF">2022-09-09T10:16:03Z</dcterms:modified>
</cp:coreProperties>
</file>