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8/31/2023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1806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8/31/2023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705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8/31/2023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0808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8/31/2023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4310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8/31/2023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6388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8/31/2023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3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8/31/2023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0621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8/31/2023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8341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8/31/2023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6043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8/31/2023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8342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8/31/2023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2495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8/31/2023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9255886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3" name="Picture 3">
            <a:extLst>
              <a:ext uri="{FF2B5EF4-FFF2-40B4-BE49-F238E27FC236}">
                <a16:creationId xmlns:a16="http://schemas.microsoft.com/office/drawing/2014/main" id="{9C88B23E-267D-CBE1-F9FF-5C0AF0C83569}"/>
              </a:ext>
            </a:extLst>
          </p:cNvPr>
          <p:cNvPicPr>
            <a:picLocks noChangeAspect="1"/>
          </p:cNvPicPr>
          <p:nvPr/>
        </p:nvPicPr>
        <p:blipFill rotWithShape="1">
          <a:blip r:embed="rId2">
            <a:alphaModFix amt="30000"/>
          </a:blip>
          <a:srcRect t="1379" r="-1" b="342"/>
          <a:stretch/>
        </p:blipFill>
        <p:spPr>
          <a:xfrm>
            <a:off x="20" y="10"/>
            <a:ext cx="12188932" cy="6857990"/>
          </a:xfrm>
          <a:prstGeom prst="rect">
            <a:avLst/>
          </a:prstGeom>
        </p:spPr>
      </p:pic>
      <p:grpSp>
        <p:nvGrpSpPr>
          <p:cNvPr id="86" name="Group 85">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7" name="Straight Connector 86">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E347F5D6-5C5D-BD7E-B3FF-D51587F9D4C0}"/>
              </a:ext>
            </a:extLst>
          </p:cNvPr>
          <p:cNvSpPr>
            <a:spLocks noGrp="1"/>
          </p:cNvSpPr>
          <p:nvPr>
            <p:ph type="ctrTitle"/>
          </p:nvPr>
        </p:nvSpPr>
        <p:spPr>
          <a:xfrm>
            <a:off x="2186949" y="3522133"/>
            <a:ext cx="7974719" cy="2288382"/>
          </a:xfrm>
        </p:spPr>
        <p:txBody>
          <a:bodyPr anchor="t">
            <a:normAutofit/>
          </a:bodyPr>
          <a:lstStyle/>
          <a:p>
            <a:r>
              <a:rPr lang="ru-RU">
                <a:solidFill>
                  <a:schemeClr val="tx2"/>
                </a:solidFill>
              </a:rPr>
              <a:t>Краткая презентация АОП</a:t>
            </a:r>
          </a:p>
        </p:txBody>
      </p:sp>
      <p:sp>
        <p:nvSpPr>
          <p:cNvPr id="3" name="Подзаголовок 2">
            <a:extLst>
              <a:ext uri="{FF2B5EF4-FFF2-40B4-BE49-F238E27FC236}">
                <a16:creationId xmlns:a16="http://schemas.microsoft.com/office/drawing/2014/main" id="{E3747372-056D-7138-B5BC-8A32BB3279E3}"/>
              </a:ext>
            </a:extLst>
          </p:cNvPr>
          <p:cNvSpPr>
            <a:spLocks noGrp="1"/>
          </p:cNvSpPr>
          <p:nvPr>
            <p:ph type="subTitle" idx="1"/>
          </p:nvPr>
        </p:nvSpPr>
        <p:spPr>
          <a:xfrm>
            <a:off x="2186949" y="725465"/>
            <a:ext cx="7974719" cy="2796668"/>
          </a:xfrm>
        </p:spPr>
        <p:txBody>
          <a:bodyPr anchor="b">
            <a:normAutofit/>
          </a:bodyPr>
          <a:lstStyle/>
          <a:p>
            <a:r>
              <a:rPr lang="ru-RU">
                <a:solidFill>
                  <a:schemeClr val="tx2"/>
                </a:solidFill>
              </a:rPr>
              <a:t>Муниципальное бюджетное дошкольное образовательное учреждение «Детский сад №52 комбинированного вида»</a:t>
            </a:r>
          </a:p>
        </p:txBody>
      </p:sp>
      <p:sp>
        <p:nvSpPr>
          <p:cNvPr id="117" name="Right Triangle 116">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94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9DC64A02-7DE5-B091-CF30-DC41EDA08ECC}"/>
              </a:ext>
            </a:extLst>
          </p:cNvPr>
          <p:cNvSpPr>
            <a:spLocks noGrp="1"/>
          </p:cNvSpPr>
          <p:nvPr>
            <p:ph type="title"/>
          </p:nvPr>
        </p:nvSpPr>
        <p:spPr>
          <a:xfrm>
            <a:off x="356874" y="40967"/>
            <a:ext cx="4952999" cy="1959576"/>
          </a:xfrm>
        </p:spPr>
        <p:txBody>
          <a:bodyPr>
            <a:normAutofit/>
          </a:bodyPr>
          <a:lstStyle/>
          <a:p>
            <a:r>
              <a:rPr lang="ru-RU" sz="2800" dirty="0">
                <a:solidFill>
                  <a:schemeClr val="tx2"/>
                </a:solidFill>
              </a:rPr>
              <a:t>Планируемые результаты (целевые ориентиры) на этапе завершения освоения Программы</a:t>
            </a:r>
          </a:p>
        </p:txBody>
      </p:sp>
      <p:sp>
        <p:nvSpPr>
          <p:cNvPr id="3" name="Объект 2">
            <a:extLst>
              <a:ext uri="{FF2B5EF4-FFF2-40B4-BE49-F238E27FC236}">
                <a16:creationId xmlns:a16="http://schemas.microsoft.com/office/drawing/2014/main" id="{B098C055-C611-C501-A7D0-4EA72518E355}"/>
              </a:ext>
            </a:extLst>
          </p:cNvPr>
          <p:cNvSpPr>
            <a:spLocks noGrp="1"/>
          </p:cNvSpPr>
          <p:nvPr>
            <p:ph idx="1"/>
          </p:nvPr>
        </p:nvSpPr>
        <p:spPr>
          <a:xfrm>
            <a:off x="312683" y="2000543"/>
            <a:ext cx="6075212" cy="4681506"/>
          </a:xfrm>
        </p:spPr>
        <p:txBody>
          <a:bodyPr>
            <a:normAutofit/>
          </a:bodyPr>
          <a:lstStyle/>
          <a:p>
            <a:pPr marL="0" indent="0" algn="just">
              <a:lnSpc>
                <a:spcPct val="100000"/>
              </a:lnSpc>
              <a:buNone/>
            </a:pPr>
            <a:r>
              <a:rPr lang="ru-RU" sz="1000" dirty="0">
                <a:solidFill>
                  <a:schemeClr val="tx2"/>
                </a:solidFill>
              </a:rPr>
              <a:t>1) обладает сформированной мотивацией к школьному обучению;</a:t>
            </a:r>
          </a:p>
          <a:p>
            <a:pPr marL="0" indent="0" algn="just">
              <a:lnSpc>
                <a:spcPct val="100000"/>
              </a:lnSpc>
              <a:buNone/>
            </a:pPr>
            <a:r>
              <a:rPr lang="ru-RU" sz="1000" dirty="0">
                <a:solidFill>
                  <a:schemeClr val="tx2"/>
                </a:solidFill>
              </a:rPr>
              <a:t>2) усваивает значения новых слов на основе знаний о предметах и явлениях окружающего мира;</a:t>
            </a:r>
          </a:p>
          <a:p>
            <a:pPr marL="0" indent="0" algn="just">
              <a:lnSpc>
                <a:spcPct val="100000"/>
              </a:lnSpc>
              <a:buNone/>
            </a:pPr>
            <a:r>
              <a:rPr lang="ru-RU" sz="1000" dirty="0">
                <a:solidFill>
                  <a:schemeClr val="tx2"/>
                </a:solidFill>
              </a:rPr>
              <a:t>3) употребляет слова, обозначающие личностные характеристики, многозначные;</a:t>
            </a:r>
          </a:p>
          <a:p>
            <a:pPr marL="0" indent="0" algn="just">
              <a:lnSpc>
                <a:spcPct val="100000"/>
              </a:lnSpc>
              <a:buNone/>
            </a:pPr>
            <a:r>
              <a:rPr lang="ru-RU" sz="1000" dirty="0">
                <a:solidFill>
                  <a:schemeClr val="tx2"/>
                </a:solidFill>
              </a:rPr>
              <a:t>4) умеет подбирать слова с противоположным и сходным значением;</a:t>
            </a:r>
          </a:p>
          <a:p>
            <a:pPr marL="0" indent="0" algn="just">
              <a:lnSpc>
                <a:spcPct val="100000"/>
              </a:lnSpc>
              <a:buNone/>
            </a:pPr>
            <a:r>
              <a:rPr lang="ru-RU" sz="1000" dirty="0">
                <a:solidFill>
                  <a:schemeClr val="tx2"/>
                </a:solidFill>
              </a:rPr>
              <a:t>5) правильно употребляет основные грамматические формы слова;</a:t>
            </a:r>
          </a:p>
          <a:p>
            <a:pPr marL="0" indent="0" algn="just">
              <a:lnSpc>
                <a:spcPct val="100000"/>
              </a:lnSpc>
              <a:buNone/>
            </a:pPr>
            <a:r>
              <a:rPr lang="ru-RU" sz="1000" dirty="0">
                <a:solidFill>
                  <a:schemeClr val="tx2"/>
                </a:solidFill>
              </a:rPr>
              <a:t>6) составляет различные виды описательных рассказов (описание, повествование, с элементами рассуждения) с соблюдением цельности и связности высказывания, составляет творческие рассказы;</a:t>
            </a:r>
          </a:p>
          <a:p>
            <a:pPr marL="0" indent="0" algn="just">
              <a:lnSpc>
                <a:spcPct val="100000"/>
              </a:lnSpc>
              <a:buNone/>
            </a:pPr>
            <a:r>
              <a:rPr lang="ru-RU" sz="1000" dirty="0">
                <a:solidFill>
                  <a:schemeClr val="tx2"/>
                </a:solidFill>
              </a:rPr>
              <a:t>7) владеет простыми формами фонематического анализа, способен осуществлять сложные формы фонематического анализа (с постепенным переводом речевых умений во внутренний план), осуществляет операции фонематического синтеза;</a:t>
            </a:r>
          </a:p>
          <a:p>
            <a:pPr marL="0" indent="0" algn="just">
              <a:lnSpc>
                <a:spcPct val="100000"/>
              </a:lnSpc>
              <a:buNone/>
            </a:pPr>
            <a:r>
              <a:rPr lang="ru-RU" sz="1000" dirty="0">
                <a:solidFill>
                  <a:schemeClr val="tx2"/>
                </a:solidFill>
              </a:rPr>
              <a:t>8) осознает слоговое строение слова, осуществляет слоговой анализ и синтез слов (двухсложных с открытыми, закрытыми слогами, </a:t>
            </a:r>
            <a:r>
              <a:rPr lang="ru-RU" sz="1000" dirty="0" err="1">
                <a:solidFill>
                  <a:schemeClr val="tx2"/>
                </a:solidFill>
              </a:rPr>
              <a:t>трехсложных</a:t>
            </a:r>
            <a:r>
              <a:rPr lang="ru-RU" sz="1000" dirty="0">
                <a:solidFill>
                  <a:schemeClr val="tx2"/>
                </a:solidFill>
              </a:rPr>
              <a:t> с открытыми слогами, односложных);</a:t>
            </a:r>
          </a:p>
          <a:p>
            <a:pPr marL="0" indent="0" algn="just">
              <a:lnSpc>
                <a:spcPct val="100000"/>
              </a:lnSpc>
              <a:buNone/>
            </a:pPr>
            <a:r>
              <a:rPr lang="ru-RU" sz="1000" dirty="0">
                <a:solidFill>
                  <a:schemeClr val="tx2"/>
                </a:solidFill>
              </a:rPr>
              <a:t>9) правильно произносит звуки (в соответствии с онтогенезом);</a:t>
            </a:r>
          </a:p>
          <a:p>
            <a:pPr marL="0" indent="0" algn="just">
              <a:lnSpc>
                <a:spcPct val="100000"/>
              </a:lnSpc>
              <a:buNone/>
            </a:pPr>
            <a:r>
              <a:rPr lang="ru-RU" sz="1000" dirty="0">
                <a:solidFill>
                  <a:schemeClr val="tx2"/>
                </a:solidFill>
              </a:rPr>
              <a:t>10) владеет основными видами продуктивной деятельности, проявляет инициативу и самостоятельность в разных видах деятельности: в игре, общении, конструировании;</a:t>
            </a:r>
          </a:p>
          <a:p>
            <a:pPr marL="0" indent="0" algn="just">
              <a:lnSpc>
                <a:spcPct val="100000"/>
              </a:lnSpc>
              <a:buNone/>
            </a:pPr>
            <a:r>
              <a:rPr lang="ru-RU" sz="1000" dirty="0">
                <a:solidFill>
                  <a:schemeClr val="tx2"/>
                </a:solidFill>
              </a:rPr>
              <a:t>11) выбирает род занятий, участников по совместной деятельности, избирательно и устойчиво взаимодействует с детьми;</a:t>
            </a:r>
          </a:p>
          <a:p>
            <a:pPr marL="0" indent="0" algn="just">
              <a:lnSpc>
                <a:spcPct val="100000"/>
              </a:lnSpc>
              <a:buNone/>
            </a:pPr>
            <a:r>
              <a:rPr lang="ru-RU" sz="1000" dirty="0">
                <a:solidFill>
                  <a:schemeClr val="tx2"/>
                </a:solidFill>
              </a:rPr>
              <a:t>12) участвует в коллективном создании замысла в игре и на занятиях;</a:t>
            </a:r>
          </a:p>
          <a:p>
            <a:pPr marL="0" indent="0" algn="just">
              <a:lnSpc>
                <a:spcPct val="100000"/>
              </a:lnSpc>
              <a:buNone/>
            </a:pPr>
            <a:r>
              <a:rPr lang="ru-RU" sz="1000" dirty="0">
                <a:solidFill>
                  <a:schemeClr val="tx2"/>
                </a:solidFill>
              </a:rPr>
              <a:t>13) </a:t>
            </a:r>
            <a:r>
              <a:rPr lang="ru-RU" sz="1000" dirty="0" err="1">
                <a:solidFill>
                  <a:schemeClr val="tx2"/>
                </a:solidFill>
              </a:rPr>
              <a:t>передает</a:t>
            </a:r>
            <a:r>
              <a:rPr lang="ru-RU" sz="1000" dirty="0">
                <a:solidFill>
                  <a:schemeClr val="tx2"/>
                </a:solidFill>
              </a:rPr>
              <a:t> как можно более точное сообщение другому, проявляя внимание к собеседнику;</a:t>
            </a:r>
          </a:p>
        </p:txBody>
      </p:sp>
      <p:pic>
        <p:nvPicPr>
          <p:cNvPr id="4" name="Рисунок 3">
            <a:extLst>
              <a:ext uri="{FF2B5EF4-FFF2-40B4-BE49-F238E27FC236}">
                <a16:creationId xmlns:a16="http://schemas.microsoft.com/office/drawing/2014/main" id="{7056D076-CE06-5D88-F9B5-65EC7DA5CC25}"/>
              </a:ext>
            </a:extLst>
          </p:cNvPr>
          <p:cNvPicPr>
            <a:picLocks noChangeAspect="1"/>
          </p:cNvPicPr>
          <p:nvPr/>
        </p:nvPicPr>
        <p:blipFill>
          <a:blip r:embed="rId2"/>
          <a:stretch>
            <a:fillRect/>
          </a:stretch>
        </p:blipFill>
        <p:spPr>
          <a:xfrm>
            <a:off x="6294789" y="0"/>
            <a:ext cx="5895687" cy="6858000"/>
          </a:xfrm>
          <a:prstGeom prst="rect">
            <a:avLst/>
          </a:prstGeom>
        </p:spPr>
      </p:pic>
    </p:spTree>
    <p:extLst>
      <p:ext uri="{BB962C8B-B14F-4D97-AF65-F5344CB8AC3E}">
        <p14:creationId xmlns:p14="http://schemas.microsoft.com/office/powerpoint/2010/main" val="365548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DDAF3030-5FC7-D9AA-7063-1A3668A17AA0}"/>
              </a:ext>
            </a:extLst>
          </p:cNvPr>
          <p:cNvSpPr>
            <a:spLocks noGrp="1"/>
          </p:cNvSpPr>
          <p:nvPr>
            <p:ph type="title"/>
          </p:nvPr>
        </p:nvSpPr>
        <p:spPr>
          <a:xfrm>
            <a:off x="389901" y="125305"/>
            <a:ext cx="4952999" cy="1816802"/>
          </a:xfrm>
        </p:spPr>
        <p:txBody>
          <a:bodyPr>
            <a:normAutofit/>
          </a:bodyPr>
          <a:lstStyle/>
          <a:p>
            <a:r>
              <a:rPr lang="ru-RU" sz="2800" dirty="0">
                <a:solidFill>
                  <a:schemeClr val="tx2"/>
                </a:solidFill>
              </a:rPr>
              <a:t>Планируемые результаты (целевые ориентиры) на этапе завершения освоения Программы</a:t>
            </a:r>
          </a:p>
        </p:txBody>
      </p:sp>
      <p:sp>
        <p:nvSpPr>
          <p:cNvPr id="3" name="Объект 2">
            <a:extLst>
              <a:ext uri="{FF2B5EF4-FFF2-40B4-BE49-F238E27FC236}">
                <a16:creationId xmlns:a16="http://schemas.microsoft.com/office/drawing/2014/main" id="{409D4B72-5112-5966-9117-E84A9C56517C}"/>
              </a:ext>
            </a:extLst>
          </p:cNvPr>
          <p:cNvSpPr>
            <a:spLocks noGrp="1"/>
          </p:cNvSpPr>
          <p:nvPr>
            <p:ph idx="1"/>
          </p:nvPr>
        </p:nvSpPr>
        <p:spPr>
          <a:xfrm>
            <a:off x="175916" y="1843286"/>
            <a:ext cx="6013241" cy="4431040"/>
          </a:xfrm>
        </p:spPr>
        <p:txBody>
          <a:bodyPr>
            <a:noAutofit/>
          </a:bodyPr>
          <a:lstStyle/>
          <a:p>
            <a:pPr algn="just">
              <a:lnSpc>
                <a:spcPct val="100000"/>
              </a:lnSpc>
            </a:pPr>
            <a:r>
              <a:rPr lang="ru-RU" sz="1000" dirty="0">
                <a:solidFill>
                  <a:schemeClr val="tx2"/>
                </a:solidFill>
              </a:rPr>
              <a:t>14) регулирует </a:t>
            </a:r>
            <a:r>
              <a:rPr lang="ru-RU" sz="1000" dirty="0" err="1">
                <a:solidFill>
                  <a:schemeClr val="tx2"/>
                </a:solidFill>
              </a:rPr>
              <a:t>свое</a:t>
            </a:r>
            <a:r>
              <a:rPr lang="ru-RU" sz="1000" dirty="0">
                <a:solidFill>
                  <a:schemeClr val="tx2"/>
                </a:solidFill>
              </a:rPr>
              <a:t> поведение в соответствии с усвоенными нормами и правилами, проявляет кооперативные умения в процессе игры, соблюдая отношения </a:t>
            </a:r>
            <a:r>
              <a:rPr lang="ru-RU" sz="1000" dirty="0" err="1">
                <a:solidFill>
                  <a:schemeClr val="tx2"/>
                </a:solidFill>
              </a:rPr>
              <a:t>партнерства</a:t>
            </a:r>
            <a:r>
              <a:rPr lang="ru-RU" sz="1000" dirty="0">
                <a:solidFill>
                  <a:schemeClr val="tx2"/>
                </a:solidFill>
              </a:rPr>
              <a:t>, взаимопомощи, взаимной поддержки;</a:t>
            </a:r>
          </a:p>
          <a:p>
            <a:pPr algn="just">
              <a:lnSpc>
                <a:spcPct val="100000"/>
              </a:lnSpc>
            </a:pPr>
            <a:r>
              <a:rPr lang="ru-RU" sz="1000" dirty="0">
                <a:solidFill>
                  <a:schemeClr val="tx2"/>
                </a:solidFill>
              </a:rPr>
              <a:t>15) отстаивает усвоенные нормы и правила перед ровесниками и педагогическим работником, стремится к самостоятельности, проявляет относительную независимость от педагогического работника;</a:t>
            </a:r>
          </a:p>
          <a:p>
            <a:pPr algn="just">
              <a:lnSpc>
                <a:spcPct val="100000"/>
              </a:lnSpc>
            </a:pPr>
            <a:r>
              <a:rPr lang="ru-RU" sz="1000" dirty="0">
                <a:solidFill>
                  <a:schemeClr val="tx2"/>
                </a:solidFill>
              </a:rPr>
              <a:t>16) использует в играх знания, полученные в ходе экскурсий, наблюдений, знакомства с художественной литературой, картинным материалом, народным творчеством, историческими сведениями, мультфильмами;</a:t>
            </a:r>
          </a:p>
          <a:p>
            <a:pPr algn="just">
              <a:lnSpc>
                <a:spcPct val="100000"/>
              </a:lnSpc>
            </a:pPr>
            <a:r>
              <a:rPr lang="ru-RU" sz="1000" dirty="0">
                <a:solidFill>
                  <a:schemeClr val="tx2"/>
                </a:solidFill>
              </a:rPr>
              <a:t>17) использует в процессе продуктивной деятельности все виды словесной регуляции: словесного </a:t>
            </a:r>
            <a:r>
              <a:rPr lang="ru-RU" sz="1000" dirty="0" err="1">
                <a:solidFill>
                  <a:schemeClr val="tx2"/>
                </a:solidFill>
              </a:rPr>
              <a:t>отчета</a:t>
            </a:r>
            <a:r>
              <a:rPr lang="ru-RU" sz="1000" dirty="0">
                <a:solidFill>
                  <a:schemeClr val="tx2"/>
                </a:solidFill>
              </a:rPr>
              <a:t>, словесного сопровождения и словесного планирования деятельности;</a:t>
            </a:r>
          </a:p>
          <a:p>
            <a:pPr algn="just">
              <a:lnSpc>
                <a:spcPct val="100000"/>
              </a:lnSpc>
            </a:pPr>
            <a:r>
              <a:rPr lang="ru-RU" sz="1000" dirty="0">
                <a:solidFill>
                  <a:schemeClr val="tx2"/>
                </a:solidFill>
              </a:rPr>
              <a:t>18) устанавливает причинно-следственные связи между условиями жизни, внешними и функциональными свойствами в животном и растительном мире на основе наблюдений и практического экспериментирования;</a:t>
            </a:r>
          </a:p>
          <a:p>
            <a:pPr algn="just">
              <a:lnSpc>
                <a:spcPct val="100000"/>
              </a:lnSpc>
            </a:pPr>
            <a:r>
              <a:rPr lang="ru-RU" sz="1000" dirty="0">
                <a:solidFill>
                  <a:schemeClr val="tx2"/>
                </a:solidFill>
              </a:rPr>
              <a:t>19) определяет пространственное расположение предметов относительно себя, геометрические фигуры;</a:t>
            </a:r>
          </a:p>
          <a:p>
            <a:pPr algn="just">
              <a:lnSpc>
                <a:spcPct val="100000"/>
              </a:lnSpc>
            </a:pPr>
            <a:r>
              <a:rPr lang="ru-RU" sz="1000" dirty="0">
                <a:solidFill>
                  <a:schemeClr val="tx2"/>
                </a:solidFill>
              </a:rPr>
              <a:t>20) владеет элементарными математическими представлениями: количество в пределах десяти, знает цифры 0, 1-9, соотносит их с количеством предметов, решает простые арифметические задачи устно, используя при необходимости в качестве </a:t>
            </a:r>
            <a:r>
              <a:rPr lang="ru-RU" sz="1000" dirty="0" err="1">
                <a:solidFill>
                  <a:schemeClr val="tx2"/>
                </a:solidFill>
              </a:rPr>
              <a:t>счетного</a:t>
            </a:r>
            <a:r>
              <a:rPr lang="ru-RU" sz="1000" dirty="0">
                <a:solidFill>
                  <a:schemeClr val="tx2"/>
                </a:solidFill>
              </a:rPr>
              <a:t> материала символические изображения;</a:t>
            </a:r>
          </a:p>
          <a:p>
            <a:pPr algn="just">
              <a:lnSpc>
                <a:spcPct val="100000"/>
              </a:lnSpc>
            </a:pPr>
            <a:r>
              <a:rPr lang="ru-RU" sz="1000" dirty="0">
                <a:solidFill>
                  <a:schemeClr val="tx2"/>
                </a:solidFill>
              </a:rPr>
              <a:t>21) определяет времена года, части суток;</a:t>
            </a:r>
          </a:p>
          <a:p>
            <a:pPr algn="just">
              <a:lnSpc>
                <a:spcPct val="100000"/>
              </a:lnSpc>
            </a:pPr>
            <a:r>
              <a:rPr lang="ru-RU" sz="1000" dirty="0">
                <a:solidFill>
                  <a:schemeClr val="tx2"/>
                </a:solidFill>
              </a:rPr>
              <a:t>22) самостоятельно получает новую информацию (</a:t>
            </a:r>
            <a:r>
              <a:rPr lang="ru-RU" sz="1000" dirty="0" err="1">
                <a:solidFill>
                  <a:schemeClr val="tx2"/>
                </a:solidFill>
              </a:rPr>
              <a:t>задает</a:t>
            </a:r>
            <a:r>
              <a:rPr lang="ru-RU" sz="1000" dirty="0">
                <a:solidFill>
                  <a:schemeClr val="tx2"/>
                </a:solidFill>
              </a:rPr>
              <a:t> вопросы, экспериментирует);</a:t>
            </a:r>
          </a:p>
          <a:p>
            <a:pPr algn="just">
              <a:lnSpc>
                <a:spcPct val="100000"/>
              </a:lnSpc>
            </a:pPr>
            <a:r>
              <a:rPr lang="ru-RU" sz="1000" dirty="0">
                <a:solidFill>
                  <a:schemeClr val="tx2"/>
                </a:solidFill>
              </a:rPr>
              <a:t>23) пересказывает литературные произведения, составляет рассказ по иллюстративному материалу (картинкам, картинам, фотографиям), содержание которых отражает эмоциональный, игровой, трудовой, познавательный опыт воспитанников;</a:t>
            </a:r>
          </a:p>
        </p:txBody>
      </p:sp>
      <p:pic>
        <p:nvPicPr>
          <p:cNvPr id="6" name="Рисунок 5">
            <a:extLst>
              <a:ext uri="{FF2B5EF4-FFF2-40B4-BE49-F238E27FC236}">
                <a16:creationId xmlns:a16="http://schemas.microsoft.com/office/drawing/2014/main" id="{62911859-2E45-D854-82D3-901BBEF52063}"/>
              </a:ext>
            </a:extLst>
          </p:cNvPr>
          <p:cNvPicPr>
            <a:picLocks noChangeAspect="1"/>
          </p:cNvPicPr>
          <p:nvPr/>
        </p:nvPicPr>
        <p:blipFill>
          <a:blip r:embed="rId2"/>
          <a:stretch>
            <a:fillRect/>
          </a:stretch>
        </p:blipFill>
        <p:spPr>
          <a:xfrm>
            <a:off x="6286665" y="0"/>
            <a:ext cx="5895687" cy="6858000"/>
          </a:xfrm>
          <a:prstGeom prst="rect">
            <a:avLst/>
          </a:prstGeom>
        </p:spPr>
      </p:pic>
    </p:spTree>
    <p:extLst>
      <p:ext uri="{BB962C8B-B14F-4D97-AF65-F5344CB8AC3E}">
        <p14:creationId xmlns:p14="http://schemas.microsoft.com/office/powerpoint/2010/main" val="229105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25FA95E7-7ED3-10E7-E354-DAC19C1D32D3}"/>
              </a:ext>
            </a:extLst>
          </p:cNvPr>
          <p:cNvSpPr>
            <a:spLocks noGrp="1"/>
          </p:cNvSpPr>
          <p:nvPr>
            <p:ph type="title"/>
          </p:nvPr>
        </p:nvSpPr>
        <p:spPr>
          <a:xfrm>
            <a:off x="457200" y="171717"/>
            <a:ext cx="4952999" cy="1790878"/>
          </a:xfrm>
        </p:spPr>
        <p:txBody>
          <a:bodyPr>
            <a:normAutofit/>
          </a:bodyPr>
          <a:lstStyle/>
          <a:p>
            <a:r>
              <a:rPr lang="ru-RU" sz="2800" dirty="0">
                <a:solidFill>
                  <a:schemeClr val="tx2"/>
                </a:solidFill>
              </a:rPr>
              <a:t>Планируемые результаты (целевые ориентиры) на этапе завершения освоения Программы</a:t>
            </a:r>
          </a:p>
        </p:txBody>
      </p:sp>
      <p:sp>
        <p:nvSpPr>
          <p:cNvPr id="3" name="Объект 2">
            <a:extLst>
              <a:ext uri="{FF2B5EF4-FFF2-40B4-BE49-F238E27FC236}">
                <a16:creationId xmlns:a16="http://schemas.microsoft.com/office/drawing/2014/main" id="{B95D81D5-BC24-9790-F2B8-C79E78982765}"/>
              </a:ext>
            </a:extLst>
          </p:cNvPr>
          <p:cNvSpPr>
            <a:spLocks noGrp="1"/>
          </p:cNvSpPr>
          <p:nvPr>
            <p:ph idx="1"/>
          </p:nvPr>
        </p:nvSpPr>
        <p:spPr>
          <a:xfrm>
            <a:off x="312684" y="1962595"/>
            <a:ext cx="5876472" cy="4576046"/>
          </a:xfrm>
        </p:spPr>
        <p:txBody>
          <a:bodyPr>
            <a:normAutofit/>
          </a:bodyPr>
          <a:lstStyle/>
          <a:p>
            <a:pPr marL="0" indent="0" algn="just">
              <a:lnSpc>
                <a:spcPct val="100000"/>
              </a:lnSpc>
              <a:buNone/>
            </a:pPr>
            <a:r>
              <a:rPr lang="ru-RU" sz="1050" dirty="0">
                <a:solidFill>
                  <a:schemeClr val="tx2"/>
                </a:solidFill>
              </a:rPr>
              <a:t>24) составляет рассказы по сюжетным картинкам и по серии сюжетных картинок, используя графические схемы, наглядные опоры;</a:t>
            </a:r>
          </a:p>
          <a:p>
            <a:pPr marL="0" indent="0" algn="just">
              <a:lnSpc>
                <a:spcPct val="100000"/>
              </a:lnSpc>
              <a:buNone/>
            </a:pPr>
            <a:r>
              <a:rPr lang="ru-RU" sz="1050" dirty="0">
                <a:solidFill>
                  <a:schemeClr val="tx2"/>
                </a:solidFill>
              </a:rPr>
              <a:t>25) составляет с помощью педагогического работника небольшие сообщения, рассказы из личного опыта;</a:t>
            </a:r>
          </a:p>
          <a:p>
            <a:pPr marL="0" indent="0" algn="just">
              <a:lnSpc>
                <a:spcPct val="100000"/>
              </a:lnSpc>
              <a:buNone/>
            </a:pPr>
            <a:r>
              <a:rPr lang="ru-RU" sz="1050" dirty="0">
                <a:solidFill>
                  <a:schemeClr val="tx2"/>
                </a:solidFill>
              </a:rPr>
              <a:t>26) владеет предпосылками овладения грамотой;</a:t>
            </a:r>
          </a:p>
          <a:p>
            <a:pPr marL="0" indent="0" algn="just">
              <a:lnSpc>
                <a:spcPct val="100000"/>
              </a:lnSpc>
              <a:buNone/>
            </a:pPr>
            <a:r>
              <a:rPr lang="ru-RU" sz="1050" dirty="0">
                <a:solidFill>
                  <a:schemeClr val="tx2"/>
                </a:solidFill>
              </a:rPr>
              <a:t>27) стремится к использованию различных средств и материалов в процессе изобразительной деятельности;</a:t>
            </a:r>
          </a:p>
          <a:p>
            <a:pPr marL="0" indent="0" algn="just">
              <a:lnSpc>
                <a:spcPct val="100000"/>
              </a:lnSpc>
              <a:buNone/>
            </a:pPr>
            <a:r>
              <a:rPr lang="ru-RU" sz="1050" dirty="0">
                <a:solidFill>
                  <a:schemeClr val="tx2"/>
                </a:solidFill>
              </a:rPr>
              <a:t>28) имеет элементарные представления о видах искусства, понимает доступные произведения искусства (картины, иллюстрации к сказкам и рассказам, народная игрушка), воспринимает музыку, художественную литературу, фольклор;</a:t>
            </a:r>
          </a:p>
          <a:p>
            <a:pPr marL="0" indent="0" algn="just">
              <a:lnSpc>
                <a:spcPct val="100000"/>
              </a:lnSpc>
              <a:buNone/>
            </a:pPr>
            <a:r>
              <a:rPr lang="ru-RU" sz="1050" dirty="0">
                <a:solidFill>
                  <a:schemeClr val="tx2"/>
                </a:solidFill>
              </a:rPr>
              <a:t>29) проявляет интерес к произведениям народной, классической и современной музыки, к музыкальным инструментам;</a:t>
            </a:r>
          </a:p>
          <a:p>
            <a:pPr marL="0" indent="0" algn="just">
              <a:lnSpc>
                <a:spcPct val="100000"/>
              </a:lnSpc>
              <a:buNone/>
            </a:pPr>
            <a:r>
              <a:rPr lang="ru-RU" sz="1050" dirty="0">
                <a:solidFill>
                  <a:schemeClr val="tx2"/>
                </a:solidFill>
              </a:rPr>
              <a:t>30) сопереживает персонажам художественных произведений;</a:t>
            </a:r>
          </a:p>
          <a:p>
            <a:pPr marL="0" indent="0" algn="just">
              <a:lnSpc>
                <a:spcPct val="100000"/>
              </a:lnSpc>
              <a:buNone/>
            </a:pPr>
            <a:r>
              <a:rPr lang="ru-RU" sz="1050" dirty="0">
                <a:solidFill>
                  <a:schemeClr val="tx2"/>
                </a:solidFill>
              </a:rPr>
              <a:t>31) выполняет основные виды движений и упражнения по словесной инструкции педагогических работников: согласованные движения, а также </a:t>
            </a:r>
            <a:r>
              <a:rPr lang="ru-RU" sz="1050" dirty="0" err="1">
                <a:solidFill>
                  <a:schemeClr val="tx2"/>
                </a:solidFill>
              </a:rPr>
              <a:t>разноименные</a:t>
            </a:r>
            <a:r>
              <a:rPr lang="ru-RU" sz="1050" dirty="0">
                <a:solidFill>
                  <a:schemeClr val="tx2"/>
                </a:solidFill>
              </a:rPr>
              <a:t> и разнонаправленные движения;</a:t>
            </a:r>
          </a:p>
          <a:p>
            <a:pPr marL="0" indent="0" algn="just">
              <a:lnSpc>
                <a:spcPct val="100000"/>
              </a:lnSpc>
              <a:buNone/>
            </a:pPr>
            <a:r>
              <a:rPr lang="ru-RU" sz="1050" dirty="0">
                <a:solidFill>
                  <a:schemeClr val="tx2"/>
                </a:solidFill>
              </a:rPr>
              <a:t>32) осуществляет элементарное двигательное и словесное планирование действий в ходе спортивных упражнений;</a:t>
            </a:r>
          </a:p>
          <a:p>
            <a:pPr marL="0" indent="0" algn="just">
              <a:lnSpc>
                <a:spcPct val="100000"/>
              </a:lnSpc>
              <a:buNone/>
            </a:pPr>
            <a:r>
              <a:rPr lang="ru-RU" sz="1050" dirty="0">
                <a:solidFill>
                  <a:schemeClr val="tx2"/>
                </a:solidFill>
              </a:rPr>
              <a:t>33) знает и подчиняется правилам подвижных игр, эстафет, игр с элементами спорта;</a:t>
            </a:r>
          </a:p>
          <a:p>
            <a:pPr marL="0" indent="0" algn="just">
              <a:lnSpc>
                <a:spcPct val="100000"/>
              </a:lnSpc>
              <a:buNone/>
            </a:pPr>
            <a:r>
              <a:rPr lang="ru-RU" sz="1050" dirty="0">
                <a:solidFill>
                  <a:schemeClr val="tx2"/>
                </a:solidFill>
              </a:rPr>
              <a:t>34) владеет элементарными нормами и правилами здорового образа жизни (в питании, двигательном режиме, закаливании, при формировании полезных привычек).</a:t>
            </a:r>
          </a:p>
        </p:txBody>
      </p:sp>
      <p:pic>
        <p:nvPicPr>
          <p:cNvPr id="5" name="Picture 4" descr="Лабиринт">
            <a:extLst>
              <a:ext uri="{FF2B5EF4-FFF2-40B4-BE49-F238E27FC236}">
                <a16:creationId xmlns:a16="http://schemas.microsoft.com/office/drawing/2014/main" id="{AB7207FE-3CA7-49B0-EB54-D90B3DF9F28D}"/>
              </a:ext>
            </a:extLst>
          </p:cNvPr>
          <p:cNvPicPr>
            <a:picLocks noChangeAspect="1"/>
          </p:cNvPicPr>
          <p:nvPr/>
        </p:nvPicPr>
        <p:blipFill rotWithShape="1">
          <a:blip r:embed="rId2"/>
          <a:srcRect l="18247" r="24369"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19112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Rectangle 6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ight Triangle 6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ocument 6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67" name="Group 6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8" name="Straight Connector 6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23757BC3-0A27-6791-634D-F9E2306919D0}"/>
              </a:ext>
            </a:extLst>
          </p:cNvPr>
          <p:cNvSpPr>
            <a:spLocks noGrp="1"/>
          </p:cNvSpPr>
          <p:nvPr>
            <p:ph type="title"/>
          </p:nvPr>
        </p:nvSpPr>
        <p:spPr>
          <a:xfrm>
            <a:off x="314802" y="-65186"/>
            <a:ext cx="6159160" cy="1908473"/>
          </a:xfrm>
        </p:spPr>
        <p:txBody>
          <a:bodyPr>
            <a:normAutofit/>
          </a:bodyPr>
          <a:lstStyle/>
          <a:p>
            <a:r>
              <a:rPr lang="ru-RU" sz="2800" dirty="0">
                <a:solidFill>
                  <a:schemeClr val="tx2"/>
                </a:solidFill>
              </a:rPr>
              <a:t>Особенности взаимодействия педагогического коллектива с семьями дошкольников с ТНР:</a:t>
            </a:r>
          </a:p>
        </p:txBody>
      </p:sp>
      <p:sp>
        <p:nvSpPr>
          <p:cNvPr id="3" name="Объект 2">
            <a:extLst>
              <a:ext uri="{FF2B5EF4-FFF2-40B4-BE49-F238E27FC236}">
                <a16:creationId xmlns:a16="http://schemas.microsoft.com/office/drawing/2014/main" id="{136C9D99-C9BE-F49E-9B16-D1EEE621D801}"/>
              </a:ext>
            </a:extLst>
          </p:cNvPr>
          <p:cNvSpPr>
            <a:spLocks noGrp="1"/>
          </p:cNvSpPr>
          <p:nvPr>
            <p:ph idx="1"/>
          </p:nvPr>
        </p:nvSpPr>
        <p:spPr>
          <a:xfrm>
            <a:off x="457199" y="1790881"/>
            <a:ext cx="7737047" cy="4454075"/>
          </a:xfrm>
        </p:spPr>
        <p:txBody>
          <a:bodyPr>
            <a:normAutofit/>
          </a:bodyPr>
          <a:lstStyle/>
          <a:p>
            <a:pPr marL="0" indent="0" algn="just">
              <a:lnSpc>
                <a:spcPct val="100000"/>
              </a:lnSpc>
              <a:buNone/>
            </a:pPr>
            <a:r>
              <a:rPr lang="ru-RU" sz="1400" dirty="0">
                <a:solidFill>
                  <a:schemeClr val="tx2"/>
                </a:solidFill>
              </a:rPr>
              <a:t>1. Формирование базового доверия к миру, к людям, к себе - ключевая задача периода развития </a:t>
            </a:r>
            <a:r>
              <a:rPr lang="ru-RU" sz="1400" dirty="0" err="1">
                <a:solidFill>
                  <a:schemeClr val="tx2"/>
                </a:solidFill>
              </a:rPr>
              <a:t>ребенка</a:t>
            </a:r>
            <a:r>
              <a:rPr lang="ru-RU" sz="1400" dirty="0">
                <a:solidFill>
                  <a:schemeClr val="tx2"/>
                </a:solidFill>
              </a:rPr>
              <a:t> в период дошкольного возраста.</a:t>
            </a:r>
          </a:p>
          <a:p>
            <a:pPr marL="0" indent="0" algn="just">
              <a:lnSpc>
                <a:spcPct val="100000"/>
              </a:lnSpc>
              <a:buNone/>
            </a:pPr>
            <a:r>
              <a:rPr lang="ru-RU" sz="1400" dirty="0">
                <a:solidFill>
                  <a:schemeClr val="tx2"/>
                </a:solidFill>
              </a:rPr>
              <a:t>2. С возрастом число близких людей увеличивается. В этих отношениях </a:t>
            </a:r>
            <a:r>
              <a:rPr lang="ru-RU" sz="1400" dirty="0" err="1">
                <a:solidFill>
                  <a:schemeClr val="tx2"/>
                </a:solidFill>
              </a:rPr>
              <a:t>ребенок</a:t>
            </a:r>
            <a:r>
              <a:rPr lang="ru-RU" sz="1400" dirty="0">
                <a:solidFill>
                  <a:schemeClr val="tx2"/>
                </a:solidFill>
              </a:rPr>
              <a:t> находит безопасность и признание, они вдохновляют его исследовать мир и быть открытым для нового. Значение установления и поддержки позитивных </a:t>
            </a:r>
            <a:r>
              <a:rPr lang="ru-RU" sz="1400" dirty="0" err="1">
                <a:solidFill>
                  <a:schemeClr val="tx2"/>
                </a:solidFill>
              </a:rPr>
              <a:t>надежных</a:t>
            </a:r>
            <a:r>
              <a:rPr lang="ru-RU" sz="1400" dirty="0">
                <a:solidFill>
                  <a:schemeClr val="tx2"/>
                </a:solidFill>
              </a:rPr>
              <a:t> отношений в контексте реализации Программы сохраняет </a:t>
            </a:r>
            <a:r>
              <a:rPr lang="ru-RU" sz="1400" dirty="0" err="1">
                <a:solidFill>
                  <a:schemeClr val="tx2"/>
                </a:solidFill>
              </a:rPr>
              <a:t>свое</a:t>
            </a:r>
            <a:r>
              <a:rPr lang="ru-RU" sz="1400" dirty="0">
                <a:solidFill>
                  <a:schemeClr val="tx2"/>
                </a:solidFill>
              </a:rPr>
              <a:t> значение на всех возрастных ступенях.</a:t>
            </a:r>
          </a:p>
          <a:p>
            <a:pPr marL="0" indent="0" algn="just">
              <a:lnSpc>
                <a:spcPct val="100000"/>
              </a:lnSpc>
              <a:buNone/>
            </a:pPr>
            <a:r>
              <a:rPr lang="ru-RU" sz="1400" dirty="0">
                <a:solidFill>
                  <a:schemeClr val="tx2"/>
                </a:solidFill>
              </a:rPr>
              <a:t>3. Процесс становления полноценной личности </a:t>
            </a:r>
            <a:r>
              <a:rPr lang="ru-RU" sz="1400" dirty="0" err="1">
                <a:solidFill>
                  <a:schemeClr val="tx2"/>
                </a:solidFill>
              </a:rPr>
              <a:t>ребенка</a:t>
            </a:r>
            <a:r>
              <a:rPr lang="ru-RU" sz="1400" dirty="0">
                <a:solidFill>
                  <a:schemeClr val="tx2"/>
                </a:solidFill>
              </a:rPr>
              <a:t> происходит под влиянием различных факторов, первым и важнейшим из которых является семья. Именно родители (законные представители), семья в целом, вырабатывают у воспитанников комплекс базовых социальных ценностей, ориентации, потребностей, интересов и привычек.</a:t>
            </a:r>
          </a:p>
          <a:p>
            <a:pPr marL="0" indent="0" algn="just">
              <a:lnSpc>
                <a:spcPct val="100000"/>
              </a:lnSpc>
              <a:buNone/>
            </a:pPr>
            <a:r>
              <a:rPr lang="ru-RU" sz="1400" dirty="0">
                <a:solidFill>
                  <a:schemeClr val="tx2"/>
                </a:solidFill>
              </a:rPr>
              <a:t>4. Взаимодействие педагогических работников ДОУ с родителям (законным представителям) направлено на повышение педагогической культуры родителей (законных представителей). Задача педагогических работников - активизировать роль родителей (законных представителей) в воспитании и обучении </a:t>
            </a:r>
            <a:r>
              <a:rPr lang="ru-RU" sz="1400" dirty="0" err="1">
                <a:solidFill>
                  <a:schemeClr val="tx2"/>
                </a:solidFill>
              </a:rPr>
              <a:t>ребенка</a:t>
            </a:r>
            <a:r>
              <a:rPr lang="ru-RU" sz="1400" dirty="0">
                <a:solidFill>
                  <a:schemeClr val="tx2"/>
                </a:solidFill>
              </a:rPr>
              <a:t>, выработать единое и адекватное понимание проблем </a:t>
            </a:r>
            <a:r>
              <a:rPr lang="ru-RU" sz="1400" dirty="0" err="1">
                <a:solidFill>
                  <a:schemeClr val="tx2"/>
                </a:solidFill>
              </a:rPr>
              <a:t>ребенка</a:t>
            </a:r>
            <a:r>
              <a:rPr lang="ru-RU" sz="1400" dirty="0">
                <a:solidFill>
                  <a:schemeClr val="tx2"/>
                </a:solidFill>
              </a:rPr>
              <a:t>.</a:t>
            </a:r>
          </a:p>
          <a:p>
            <a:pPr marL="0" indent="0" algn="just">
              <a:lnSpc>
                <a:spcPct val="100000"/>
              </a:lnSpc>
              <a:buNone/>
            </a:pPr>
            <a:r>
              <a:rPr lang="ru-RU" sz="1400" dirty="0">
                <a:solidFill>
                  <a:schemeClr val="tx2"/>
                </a:solidFill>
              </a:rPr>
              <a:t>5. Укрепление и развитие взаимодействия ДОУ и семьи обеспечивают благоприятные условия жизни и воспитания ребёнка, формирование основ полноценной, гармоничной личности. Главной ценностью педагогической культуры является </a:t>
            </a:r>
            <a:r>
              <a:rPr lang="ru-RU" sz="1400" dirty="0" err="1">
                <a:solidFill>
                  <a:schemeClr val="tx2"/>
                </a:solidFill>
              </a:rPr>
              <a:t>ребенок</a:t>
            </a:r>
            <a:r>
              <a:rPr lang="ru-RU" sz="1400" dirty="0">
                <a:solidFill>
                  <a:schemeClr val="tx2"/>
                </a:solidFill>
              </a:rPr>
              <a:t> – его развитие, образование, воспитание, социальная защита и поддержка его достоинства и прав человека.</a:t>
            </a:r>
          </a:p>
          <a:p>
            <a:pPr marL="0" indent="0">
              <a:lnSpc>
                <a:spcPct val="100000"/>
              </a:lnSpc>
              <a:buNone/>
            </a:pPr>
            <a:endParaRPr lang="ru-RU" sz="900" dirty="0">
              <a:solidFill>
                <a:schemeClr val="tx2"/>
              </a:solidFill>
            </a:endParaRPr>
          </a:p>
        </p:txBody>
      </p:sp>
      <p:pic>
        <p:nvPicPr>
          <p:cNvPr id="54" name="Graphic 6" descr="Child with Balloon">
            <a:extLst>
              <a:ext uri="{FF2B5EF4-FFF2-40B4-BE49-F238E27FC236}">
                <a16:creationId xmlns:a16="http://schemas.microsoft.com/office/drawing/2014/main" id="{5B533CA0-8873-9BC4-A0AA-77FFE8D4EF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3514" y="978211"/>
            <a:ext cx="5009616" cy="5009616"/>
          </a:xfrm>
          <a:prstGeom prst="rect">
            <a:avLst/>
          </a:prstGeom>
        </p:spPr>
      </p:pic>
    </p:spTree>
    <p:extLst>
      <p:ext uri="{BB962C8B-B14F-4D97-AF65-F5344CB8AC3E}">
        <p14:creationId xmlns:p14="http://schemas.microsoft.com/office/powerpoint/2010/main" val="388394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41113BA8-FFA4-40ED-859D-4A652F572DC1}"/>
              </a:ext>
            </a:extLst>
          </p:cNvPr>
          <p:cNvSpPr>
            <a:spLocks noGrp="1"/>
          </p:cNvSpPr>
          <p:nvPr>
            <p:ph type="title"/>
          </p:nvPr>
        </p:nvSpPr>
        <p:spPr>
          <a:xfrm>
            <a:off x="457200" y="-181949"/>
            <a:ext cx="5358808" cy="2244176"/>
          </a:xfrm>
        </p:spPr>
        <p:txBody>
          <a:bodyPr>
            <a:normAutofit/>
          </a:bodyPr>
          <a:lstStyle/>
          <a:p>
            <a:r>
              <a:rPr lang="ru-RU" sz="2800" dirty="0">
                <a:solidFill>
                  <a:schemeClr val="tx2"/>
                </a:solidFill>
              </a:rPr>
              <a:t>Особенности взаимодействия педагогического коллектива с семьями дошкольников с ТНР:</a:t>
            </a:r>
          </a:p>
        </p:txBody>
      </p:sp>
      <p:sp>
        <p:nvSpPr>
          <p:cNvPr id="3" name="Объект 2">
            <a:extLst>
              <a:ext uri="{FF2B5EF4-FFF2-40B4-BE49-F238E27FC236}">
                <a16:creationId xmlns:a16="http://schemas.microsoft.com/office/drawing/2014/main" id="{3E47ECBF-788E-FEC3-3227-52DA6B960538}"/>
              </a:ext>
            </a:extLst>
          </p:cNvPr>
          <p:cNvSpPr>
            <a:spLocks noGrp="1"/>
          </p:cNvSpPr>
          <p:nvPr>
            <p:ph idx="1"/>
          </p:nvPr>
        </p:nvSpPr>
        <p:spPr>
          <a:xfrm>
            <a:off x="457200" y="1839059"/>
            <a:ext cx="5638800" cy="4508965"/>
          </a:xfrm>
        </p:spPr>
        <p:txBody>
          <a:bodyPr>
            <a:normAutofit lnSpcReduction="10000"/>
          </a:bodyPr>
          <a:lstStyle/>
          <a:p>
            <a:pPr marL="0" indent="0" algn="just">
              <a:lnSpc>
                <a:spcPct val="100000"/>
              </a:lnSpc>
              <a:buNone/>
            </a:pPr>
            <a:r>
              <a:rPr lang="ru-RU" sz="1400" dirty="0">
                <a:solidFill>
                  <a:schemeClr val="tx2"/>
                </a:solidFill>
              </a:rPr>
              <a:t>6. Основной целью работы с родителями (законными представителями) является обеспечение взаимодействия с </a:t>
            </a:r>
            <a:r>
              <a:rPr lang="ru-RU" sz="1400" dirty="0" err="1">
                <a:solidFill>
                  <a:schemeClr val="tx2"/>
                </a:solidFill>
              </a:rPr>
              <a:t>семьей</a:t>
            </a:r>
            <a:r>
              <a:rPr lang="ru-RU" sz="1400" dirty="0">
                <a:solidFill>
                  <a:schemeClr val="tx2"/>
                </a:solidFill>
              </a:rPr>
              <a:t>, вовлечение родителей (законных представителей) в образовательный процесс для формирования у них компетентной педагогической позиции по отношению к собственному </a:t>
            </a:r>
            <a:r>
              <a:rPr lang="ru-RU" sz="1400" dirty="0" err="1">
                <a:solidFill>
                  <a:schemeClr val="tx2"/>
                </a:solidFill>
              </a:rPr>
              <a:t>ребенку</a:t>
            </a:r>
            <a:r>
              <a:rPr lang="ru-RU" sz="1400" dirty="0">
                <a:solidFill>
                  <a:schemeClr val="tx2"/>
                </a:solidFill>
              </a:rPr>
              <a:t>.</a:t>
            </a:r>
          </a:p>
          <a:p>
            <a:pPr marL="0" indent="0" algn="just">
              <a:lnSpc>
                <a:spcPct val="100000"/>
              </a:lnSpc>
              <a:buNone/>
            </a:pPr>
            <a:r>
              <a:rPr lang="ru-RU" sz="1400" dirty="0">
                <a:solidFill>
                  <a:schemeClr val="tx2"/>
                </a:solidFill>
              </a:rPr>
              <a:t>7. Реализация цели обеспечивается решением следующих задач:</a:t>
            </a:r>
          </a:p>
          <a:p>
            <a:pPr marL="0" indent="0" algn="just">
              <a:lnSpc>
                <a:spcPct val="100000"/>
              </a:lnSpc>
              <a:buNone/>
            </a:pPr>
            <a:r>
              <a:rPr lang="ru-RU" sz="1400" dirty="0">
                <a:solidFill>
                  <a:schemeClr val="tx2"/>
                </a:solidFill>
              </a:rPr>
              <a:t>- выработка у педагогических работников уважительного отношения к традициям семейного воспитания воспитанников и признания приоритетности родительского права в вопросах воспитания </a:t>
            </a:r>
            <a:r>
              <a:rPr lang="ru-RU" sz="1400" dirty="0" err="1">
                <a:solidFill>
                  <a:schemeClr val="tx2"/>
                </a:solidFill>
              </a:rPr>
              <a:t>ребенка</a:t>
            </a:r>
            <a:r>
              <a:rPr lang="ru-RU" sz="1400" dirty="0">
                <a:solidFill>
                  <a:schemeClr val="tx2"/>
                </a:solidFill>
              </a:rPr>
              <a:t>;</a:t>
            </a:r>
          </a:p>
          <a:p>
            <a:pPr marL="0" indent="0" algn="just">
              <a:lnSpc>
                <a:spcPct val="100000"/>
              </a:lnSpc>
              <a:buNone/>
            </a:pPr>
            <a:r>
              <a:rPr lang="ru-RU" sz="1400" dirty="0">
                <a:solidFill>
                  <a:schemeClr val="tx2"/>
                </a:solidFill>
              </a:rPr>
              <a:t>- вовлечение родителей (законных представителей) в воспитательно-образовательный процесс;</a:t>
            </a:r>
          </a:p>
          <a:p>
            <a:pPr marL="0" indent="0" algn="just">
              <a:lnSpc>
                <a:spcPct val="100000"/>
              </a:lnSpc>
              <a:buNone/>
            </a:pPr>
            <a:r>
              <a:rPr lang="ru-RU" sz="1400" dirty="0">
                <a:solidFill>
                  <a:schemeClr val="tx2"/>
                </a:solidFill>
              </a:rPr>
              <a:t>- внедрение эффективных технологий сотрудничества с родителям (законным представителям), активизация их участия в жизни детского сада.</a:t>
            </a:r>
          </a:p>
          <a:p>
            <a:pPr marL="0" indent="0" algn="just">
              <a:lnSpc>
                <a:spcPct val="100000"/>
              </a:lnSpc>
              <a:buNone/>
            </a:pPr>
            <a:r>
              <a:rPr lang="ru-RU" sz="1400" dirty="0">
                <a:solidFill>
                  <a:schemeClr val="tx2"/>
                </a:solidFill>
              </a:rPr>
              <a:t>- создание активной информационно-развивающей среды, обеспечивающей единые подходы к развитию личности в семье и детском коллективе;</a:t>
            </a:r>
          </a:p>
          <a:p>
            <a:pPr marL="0" indent="0" algn="just">
              <a:lnSpc>
                <a:spcPct val="100000"/>
              </a:lnSpc>
              <a:buNone/>
            </a:pPr>
            <a:r>
              <a:rPr lang="ru-RU" sz="1400" dirty="0">
                <a:solidFill>
                  <a:schemeClr val="tx2"/>
                </a:solidFill>
              </a:rPr>
              <a:t>- повышение родительской компетентности в вопросах воспитания и обучения воспитанников.</a:t>
            </a:r>
          </a:p>
        </p:txBody>
      </p:sp>
      <p:pic>
        <p:nvPicPr>
          <p:cNvPr id="5" name="Picture 4" descr="Белая головоломка с одним красным фрагментом">
            <a:extLst>
              <a:ext uri="{FF2B5EF4-FFF2-40B4-BE49-F238E27FC236}">
                <a16:creationId xmlns:a16="http://schemas.microsoft.com/office/drawing/2014/main" id="{4BE11DBE-DA77-0F73-6D7A-37BF5798C865}"/>
              </a:ext>
            </a:extLst>
          </p:cNvPr>
          <p:cNvPicPr>
            <a:picLocks noChangeAspect="1"/>
          </p:cNvPicPr>
          <p:nvPr/>
        </p:nvPicPr>
        <p:blipFill rotWithShape="1">
          <a:blip r:embed="rId2"/>
          <a:srcRect l="26623" r="25020"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52772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81CC2FD-F5D2-4415-8486-46858CC42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1063619-981B-4E62-A26E-E345BB3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90211" y="0"/>
            <a:ext cx="4039677" cy="1269438"/>
          </a:xfrm>
          <a:custGeom>
            <a:avLst/>
            <a:gdLst>
              <a:gd name="connsiteX0" fmla="*/ 2019838 w 4039677"/>
              <a:gd name="connsiteY0" fmla="*/ 0 h 1269438"/>
              <a:gd name="connsiteX1" fmla="*/ 3994238 w 4039677"/>
              <a:gd name="connsiteY1" fmla="*/ 1175114 h 1269438"/>
              <a:gd name="connsiteX2" fmla="*/ 4039677 w 4039677"/>
              <a:gd name="connsiteY2" fmla="*/ 1269438 h 1269438"/>
              <a:gd name="connsiteX3" fmla="*/ 3004689 w 4039677"/>
              <a:gd name="connsiteY3" fmla="*/ 1269438 h 1269438"/>
              <a:gd name="connsiteX4" fmla="*/ 3000461 w 4039677"/>
              <a:gd name="connsiteY4" fmla="*/ 1264787 h 1269438"/>
              <a:gd name="connsiteX5" fmla="*/ 2019838 w 4039677"/>
              <a:gd name="connsiteY5" fmla="*/ 858599 h 1269438"/>
              <a:gd name="connsiteX6" fmla="*/ 1039216 w 4039677"/>
              <a:gd name="connsiteY6" fmla="*/ 1264787 h 1269438"/>
              <a:gd name="connsiteX7" fmla="*/ 1034988 w 4039677"/>
              <a:gd name="connsiteY7" fmla="*/ 1269438 h 1269438"/>
              <a:gd name="connsiteX8" fmla="*/ 0 w 4039677"/>
              <a:gd name="connsiteY8" fmla="*/ 1269438 h 1269438"/>
              <a:gd name="connsiteX9" fmla="*/ 45438 w 4039677"/>
              <a:gd name="connsiteY9" fmla="*/ 1175114 h 1269438"/>
              <a:gd name="connsiteX10" fmla="*/ 2019838 w 4039677"/>
              <a:gd name="connsiteY10" fmla="*/ 0 h 12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9677" h="1269438">
                <a:moveTo>
                  <a:pt x="2019838" y="0"/>
                </a:moveTo>
                <a:cubicBezTo>
                  <a:pt x="2872410" y="0"/>
                  <a:pt x="3614002" y="475164"/>
                  <a:pt x="3994238" y="1175114"/>
                </a:cubicBezTo>
                <a:lnTo>
                  <a:pt x="4039677" y="1269438"/>
                </a:lnTo>
                <a:lnTo>
                  <a:pt x="3004689" y="1269438"/>
                </a:lnTo>
                <a:lnTo>
                  <a:pt x="3000461" y="1264787"/>
                </a:lnTo>
                <a:cubicBezTo>
                  <a:pt x="2749498" y="1013823"/>
                  <a:pt x="2402795" y="858599"/>
                  <a:pt x="2019838" y="858599"/>
                </a:cubicBezTo>
                <a:cubicBezTo>
                  <a:pt x="1636881" y="858599"/>
                  <a:pt x="1290179" y="1013823"/>
                  <a:pt x="1039216" y="1264787"/>
                </a:cubicBezTo>
                <a:lnTo>
                  <a:pt x="1034988" y="1269438"/>
                </a:lnTo>
                <a:lnTo>
                  <a:pt x="0" y="1269438"/>
                </a:lnTo>
                <a:lnTo>
                  <a:pt x="45438" y="1175114"/>
                </a:lnTo>
                <a:cubicBezTo>
                  <a:pt x="425674" y="475164"/>
                  <a:pt x="1167266" y="0"/>
                  <a:pt x="2019838"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19B761F-05EB-E562-1100-1267CEC052F3}"/>
              </a:ext>
            </a:extLst>
          </p:cNvPr>
          <p:cNvSpPr>
            <a:spLocks noGrp="1"/>
          </p:cNvSpPr>
          <p:nvPr>
            <p:ph type="title"/>
          </p:nvPr>
        </p:nvSpPr>
        <p:spPr>
          <a:xfrm>
            <a:off x="457201" y="93840"/>
            <a:ext cx="10754527" cy="2228755"/>
          </a:xfrm>
        </p:spPr>
        <p:txBody>
          <a:bodyPr anchor="b">
            <a:normAutofit/>
          </a:bodyPr>
          <a:lstStyle/>
          <a:p>
            <a:r>
              <a:rPr lang="ru-RU" dirty="0">
                <a:solidFill>
                  <a:schemeClr val="tx2"/>
                </a:solidFill>
              </a:rPr>
              <a:t>Особенности взаимодействия педагогического коллектива с семьями дошкольников с ТНР:</a:t>
            </a:r>
          </a:p>
        </p:txBody>
      </p:sp>
      <p:sp>
        <p:nvSpPr>
          <p:cNvPr id="3" name="Объект 2">
            <a:extLst>
              <a:ext uri="{FF2B5EF4-FFF2-40B4-BE49-F238E27FC236}">
                <a16:creationId xmlns:a16="http://schemas.microsoft.com/office/drawing/2014/main" id="{2BA048A8-F33A-C082-B5E8-D5B1EE9A95CE}"/>
              </a:ext>
            </a:extLst>
          </p:cNvPr>
          <p:cNvSpPr>
            <a:spLocks noGrp="1"/>
          </p:cNvSpPr>
          <p:nvPr>
            <p:ph idx="1"/>
          </p:nvPr>
        </p:nvSpPr>
        <p:spPr>
          <a:xfrm>
            <a:off x="457200" y="2416435"/>
            <a:ext cx="11429997" cy="4253190"/>
          </a:xfrm>
        </p:spPr>
        <p:txBody>
          <a:bodyPr anchor="t">
            <a:normAutofit/>
          </a:bodyPr>
          <a:lstStyle/>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8.</a:t>
            </a:r>
            <a:r>
              <a:rPr lang="en-US" sz="1600" dirty="0">
                <a:solidFill>
                  <a:schemeClr val="tx2"/>
                </a:solidFill>
                <a:effectLst/>
                <a:latin typeface="Times New Roman" panose="02020603050405020304" pitchFamily="18" charset="0"/>
                <a:ea typeface="Times New Roman" panose="02020603050405020304" pitchFamily="18" charset="0"/>
              </a:rPr>
              <a:t> </a:t>
            </a:r>
            <a:r>
              <a:rPr lang="ru-RU" sz="1600" i="1" dirty="0">
                <a:solidFill>
                  <a:schemeClr val="tx2"/>
                </a:solidFill>
                <a:effectLst/>
                <a:latin typeface="Times New Roman" panose="02020603050405020304" pitchFamily="18" charset="0"/>
                <a:ea typeface="Times New Roman" panose="02020603050405020304" pitchFamily="18" charset="0"/>
              </a:rPr>
              <a:t>Работа, обеспечивающая взаимодействие семьи и дошкольной организации, включает следующие направления:</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аналитическое - изучение семьи, выяснение образовательных потребностей ребёнка с ТНР и предпочтений родителей (законных представителей) для согласования воспитательных воздействий на </a:t>
            </a:r>
            <a:r>
              <a:rPr lang="ru-RU" sz="1600" dirty="0" err="1">
                <a:solidFill>
                  <a:schemeClr val="tx2"/>
                </a:solidFill>
                <a:effectLst/>
                <a:latin typeface="Times New Roman" panose="02020603050405020304" pitchFamily="18" charset="0"/>
                <a:ea typeface="Times New Roman" panose="02020603050405020304" pitchFamily="18" charset="0"/>
              </a:rPr>
              <a:t>ребенка</a:t>
            </a:r>
            <a:r>
              <a:rPr lang="ru-RU" sz="1600" dirty="0">
                <a:solidFill>
                  <a:schemeClr val="tx2"/>
                </a:solidFill>
                <a:effectLst/>
                <a:latin typeface="Times New Roman" panose="02020603050405020304" pitchFamily="18" charset="0"/>
                <a:ea typeface="Times New Roman" panose="02020603050405020304" pitchFamily="18" charset="0"/>
              </a:rPr>
              <a:t>;</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коммуникативно-деятельностное - направлено на повышение педагогической культуры родителей (законных представителей); вовлечение родителей (законных представителей) в воспитательно-образовательный процесс; создание активной развивающей среды, обеспечивающей единые подходы к развитию личности в семье и детском коллективе.</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информационное - пропаганда и популяризация опыта деятельности ДОУ; создание открытого информационного пространства (сайт ДОУ, форум, группы в социальных сетях).</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9.</a:t>
            </a:r>
            <a:r>
              <a:rPr lang="en-US" sz="1600" dirty="0">
                <a:solidFill>
                  <a:schemeClr val="tx2"/>
                </a:solidFill>
                <a:effectLst/>
                <a:latin typeface="Times New Roman" panose="02020603050405020304" pitchFamily="18" charset="0"/>
                <a:ea typeface="Times New Roman" panose="02020603050405020304" pitchFamily="18" charset="0"/>
              </a:rPr>
              <a:t> </a:t>
            </a:r>
            <a:r>
              <a:rPr lang="ru-RU" sz="1600" i="1" dirty="0">
                <a:solidFill>
                  <a:schemeClr val="tx2"/>
                </a:solidFill>
                <a:effectLst/>
                <a:latin typeface="Times New Roman" panose="02020603050405020304" pitchFamily="18" charset="0"/>
                <a:ea typeface="Times New Roman" panose="02020603050405020304" pitchFamily="18" charset="0"/>
              </a:rPr>
              <a:t>Планируемый результат работы с родителями (законными представителями) детей с ТНР:</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организация преемственности в работе ДОУ и семьи по вопросам оздоровления, досуга, обучения и воспитания;</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повышение уровня родительской компетентности;</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гармонизация семейных детско-родительских отношений.</a:t>
            </a:r>
            <a:endParaRPr lang="ru-RU" sz="1600" dirty="0">
              <a:solidFill>
                <a:schemeClr val="tx2"/>
              </a:solidFill>
              <a:effectLst/>
              <a:latin typeface="Times New Roman CYR" panose="02020603050405020304" pitchFamily="18" charset="0"/>
              <a:ea typeface="Times New Roman" panose="02020603050405020304" pitchFamily="18" charset="0"/>
            </a:endParaRPr>
          </a:p>
          <a:p>
            <a:pPr marL="0" indent="0">
              <a:lnSpc>
                <a:spcPct val="100000"/>
              </a:lnSpc>
              <a:buNone/>
            </a:pPr>
            <a:endParaRPr lang="ru-RU" sz="900" dirty="0">
              <a:solidFill>
                <a:schemeClr val="tx2"/>
              </a:solidFill>
            </a:endParaRPr>
          </a:p>
        </p:txBody>
      </p:sp>
    </p:spTree>
    <p:extLst>
      <p:ext uri="{BB962C8B-B14F-4D97-AF65-F5344CB8AC3E}">
        <p14:creationId xmlns:p14="http://schemas.microsoft.com/office/powerpoint/2010/main" val="43376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7746F891-DF72-8D4A-60B2-4488AC9ADB39}"/>
              </a:ext>
            </a:extLst>
          </p:cNvPr>
          <p:cNvSpPr>
            <a:spLocks noGrp="1"/>
          </p:cNvSpPr>
          <p:nvPr>
            <p:ph type="title"/>
          </p:nvPr>
        </p:nvSpPr>
        <p:spPr>
          <a:xfrm>
            <a:off x="304838" y="-15414"/>
            <a:ext cx="5532927" cy="1616663"/>
          </a:xfrm>
        </p:spPr>
        <p:txBody>
          <a:bodyPr>
            <a:normAutofit/>
          </a:bodyPr>
          <a:lstStyle/>
          <a:p>
            <a:r>
              <a:rPr lang="ru-RU" sz="2800" dirty="0">
                <a:solidFill>
                  <a:schemeClr val="tx2"/>
                </a:solidFill>
              </a:rPr>
              <a:t>Часть Программы, формируемая участниками образовательных отношений</a:t>
            </a:r>
          </a:p>
        </p:txBody>
      </p:sp>
      <p:sp>
        <p:nvSpPr>
          <p:cNvPr id="3" name="Объект 2">
            <a:extLst>
              <a:ext uri="{FF2B5EF4-FFF2-40B4-BE49-F238E27FC236}">
                <a16:creationId xmlns:a16="http://schemas.microsoft.com/office/drawing/2014/main" id="{4C32F2AE-4F0D-0834-41EA-E762AF13CAB2}"/>
              </a:ext>
            </a:extLst>
          </p:cNvPr>
          <p:cNvSpPr>
            <a:spLocks noGrp="1"/>
          </p:cNvSpPr>
          <p:nvPr>
            <p:ph idx="1"/>
          </p:nvPr>
        </p:nvSpPr>
        <p:spPr>
          <a:xfrm>
            <a:off x="387202" y="1457813"/>
            <a:ext cx="5426411" cy="5243886"/>
          </a:xfrm>
        </p:spPr>
        <p:txBody>
          <a:bodyPr>
            <a:normAutofit fontScale="92500"/>
          </a:bodyPr>
          <a:lstStyle/>
          <a:p>
            <a:pPr marL="0" indent="0" algn="just">
              <a:lnSpc>
                <a:spcPct val="100000"/>
              </a:lnSpc>
              <a:buNone/>
            </a:pPr>
            <a:r>
              <a:rPr lang="ru-RU" sz="1600" dirty="0">
                <a:solidFill>
                  <a:schemeClr val="tx2"/>
                </a:solidFill>
              </a:rPr>
              <a:t>Парциальная программа: Комплексная образовательная программа для детей с </a:t>
            </a:r>
            <a:r>
              <a:rPr lang="ru-RU" sz="1600" dirty="0" err="1">
                <a:solidFill>
                  <a:schemeClr val="tx2"/>
                </a:solidFill>
              </a:rPr>
              <a:t>тяжелыми</a:t>
            </a:r>
            <a:r>
              <a:rPr lang="ru-RU" sz="1600" dirty="0">
                <a:solidFill>
                  <a:schemeClr val="tx2"/>
                </a:solidFill>
              </a:rPr>
              <a:t> нарушениями речи (общим недоразвитием речи) с 3 до 7 лет / под ред. Н. </a:t>
            </a:r>
            <a:r>
              <a:rPr lang="ru-RU" sz="1600" dirty="0" err="1">
                <a:solidFill>
                  <a:schemeClr val="tx2"/>
                </a:solidFill>
              </a:rPr>
              <a:t>В.Нищевой</a:t>
            </a:r>
            <a:r>
              <a:rPr lang="ru-RU" sz="1600" dirty="0">
                <a:solidFill>
                  <a:schemeClr val="tx2"/>
                </a:solidFill>
              </a:rPr>
              <a:t> </a:t>
            </a:r>
          </a:p>
          <a:p>
            <a:pPr marL="0" indent="0" algn="just">
              <a:lnSpc>
                <a:spcPct val="100000"/>
              </a:lnSpc>
              <a:buNone/>
            </a:pPr>
            <a:r>
              <a:rPr lang="ru-RU" sz="1600" dirty="0">
                <a:solidFill>
                  <a:schemeClr val="tx2"/>
                </a:solidFill>
              </a:rPr>
              <a:t>Целью данной Программы является построение системы работы в группах комбинированной направленности для детей с </a:t>
            </a:r>
            <a:r>
              <a:rPr lang="ru-RU" sz="1600" dirty="0" err="1">
                <a:solidFill>
                  <a:schemeClr val="tx2"/>
                </a:solidFill>
              </a:rPr>
              <a:t>тяжелыми</a:t>
            </a:r>
            <a:r>
              <a:rPr lang="ru-RU" sz="1600" dirty="0">
                <a:solidFill>
                  <a:schemeClr val="tx2"/>
                </a:solidFill>
              </a:rPr>
              <a:t> нарушениями речи (общим недоразвитием речи) в возрасте с 5 до 7 лет, предусматривающей полную интеграцию действий всех специалистов дошкольной образовательной организации и родителей дошкольников. Комплексность педагогического воздействия направлена на выравнивание речевого и психофизического развития детей и обеспечение их всестороннего гармоничного развития, развития физических, духовно-нравственных, интеллектуальных и художественно-эстетических качеств дошкольников.</a:t>
            </a:r>
          </a:p>
          <a:p>
            <a:pPr marL="0" indent="0" algn="just">
              <a:lnSpc>
                <a:spcPct val="100000"/>
              </a:lnSpc>
              <a:buNone/>
            </a:pPr>
            <a:r>
              <a:rPr lang="ru-RU" sz="1600" dirty="0">
                <a:solidFill>
                  <a:schemeClr val="tx2"/>
                </a:solidFill>
              </a:rPr>
              <a:t> Одной из основных задач Программы является овладение детьми самостоятельной, связной, грамматически правильной речью и коммуникативными навыками, фонетической системой русского языка, элементами грамоты, что формирует психологическую готовность к обучению в школе и обеспечивает преемственность со следующей ступенью системы общего образования. </a:t>
            </a:r>
          </a:p>
        </p:txBody>
      </p:sp>
      <p:pic>
        <p:nvPicPr>
          <p:cNvPr id="5" name="Picture 4" descr="Белые лампы, среди которых одна желтая">
            <a:extLst>
              <a:ext uri="{FF2B5EF4-FFF2-40B4-BE49-F238E27FC236}">
                <a16:creationId xmlns:a16="http://schemas.microsoft.com/office/drawing/2014/main" id="{47737C2B-0FBD-DDA5-5B8E-6D88C75B06AC}"/>
              </a:ext>
            </a:extLst>
          </p:cNvPr>
          <p:cNvPicPr>
            <a:picLocks noChangeAspect="1"/>
          </p:cNvPicPr>
          <p:nvPr/>
        </p:nvPicPr>
        <p:blipFill rotWithShape="1">
          <a:blip r:embed="rId2"/>
          <a:srcRect l="12251" r="28121" b="-1"/>
          <a:stretch/>
        </p:blipFill>
        <p:spPr>
          <a:xfrm>
            <a:off x="6075730" y="-3440"/>
            <a:ext cx="6129239" cy="6861439"/>
          </a:xfrm>
          <a:prstGeom prst="rect">
            <a:avLst/>
          </a:prstGeom>
        </p:spPr>
      </p:pic>
    </p:spTree>
    <p:extLst>
      <p:ext uri="{BB962C8B-B14F-4D97-AF65-F5344CB8AC3E}">
        <p14:creationId xmlns:p14="http://schemas.microsoft.com/office/powerpoint/2010/main" val="259569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ocument 118">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1" name="Group 120">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D67C18C-C7EA-40D4-0D3A-54E9963EABE2}"/>
              </a:ext>
            </a:extLst>
          </p:cNvPr>
          <p:cNvSpPr>
            <a:spLocks noGrp="1"/>
          </p:cNvSpPr>
          <p:nvPr>
            <p:ph type="title"/>
          </p:nvPr>
        </p:nvSpPr>
        <p:spPr>
          <a:xfrm>
            <a:off x="336464" y="397284"/>
            <a:ext cx="11546330" cy="841166"/>
          </a:xfrm>
        </p:spPr>
        <p:txBody>
          <a:bodyPr vert="horz" lIns="91440" tIns="45720" rIns="91440" bIns="45720" rtlCol="0" anchor="b">
            <a:normAutofit/>
          </a:bodyPr>
          <a:lstStyle/>
          <a:p>
            <a:r>
              <a:rPr lang="en-US" sz="4000" dirty="0" err="1">
                <a:solidFill>
                  <a:schemeClr val="tx2"/>
                </a:solidFill>
              </a:rPr>
              <a:t>Планируемые</a:t>
            </a:r>
            <a:r>
              <a:rPr lang="en-US" sz="4000" dirty="0">
                <a:solidFill>
                  <a:schemeClr val="tx2"/>
                </a:solidFill>
              </a:rPr>
              <a:t> </a:t>
            </a:r>
            <a:r>
              <a:rPr lang="en-US" sz="4000" dirty="0" err="1">
                <a:solidFill>
                  <a:schemeClr val="tx2"/>
                </a:solidFill>
              </a:rPr>
              <a:t>результаты</a:t>
            </a:r>
            <a:r>
              <a:rPr lang="en-US" sz="4000" dirty="0">
                <a:solidFill>
                  <a:schemeClr val="tx2"/>
                </a:solidFill>
              </a:rPr>
              <a:t>: </a:t>
            </a:r>
            <a:r>
              <a:rPr lang="en-US" sz="4000" dirty="0" err="1">
                <a:solidFill>
                  <a:schemeClr val="tx2"/>
                </a:solidFill>
              </a:rPr>
              <a:t>речевое</a:t>
            </a:r>
            <a:r>
              <a:rPr lang="en-US" sz="4000" dirty="0">
                <a:solidFill>
                  <a:schemeClr val="tx2"/>
                </a:solidFill>
              </a:rPr>
              <a:t> </a:t>
            </a:r>
            <a:r>
              <a:rPr lang="en-US" sz="4000" dirty="0" err="1">
                <a:solidFill>
                  <a:schemeClr val="tx2"/>
                </a:solidFill>
              </a:rPr>
              <a:t>развитие</a:t>
            </a:r>
            <a:endParaRPr lang="en-US" sz="4000" dirty="0">
              <a:solidFill>
                <a:schemeClr val="tx2"/>
              </a:solidFill>
            </a:endParaRPr>
          </a:p>
        </p:txBody>
      </p:sp>
      <p:sp>
        <p:nvSpPr>
          <p:cNvPr id="4" name="TextBox 3">
            <a:extLst>
              <a:ext uri="{FF2B5EF4-FFF2-40B4-BE49-F238E27FC236}">
                <a16:creationId xmlns:a16="http://schemas.microsoft.com/office/drawing/2014/main" id="{C59307BD-F0B4-7210-DCF4-85E396C6808D}"/>
              </a:ext>
            </a:extLst>
          </p:cNvPr>
          <p:cNvSpPr txBox="1"/>
          <p:nvPr/>
        </p:nvSpPr>
        <p:spPr>
          <a:xfrm>
            <a:off x="304485" y="1631749"/>
            <a:ext cx="11610289" cy="4616648"/>
          </a:xfrm>
          <a:prstGeom prst="rect">
            <a:avLst/>
          </a:prstGeom>
          <a:noFill/>
        </p:spPr>
        <p:txBody>
          <a:bodyPr wrap="square" rtlCol="0">
            <a:spAutoFit/>
          </a:bodyPr>
          <a:lstStyle/>
          <a:p>
            <a:r>
              <a:rPr lang="ru-RU" sz="1400" dirty="0" err="1"/>
              <a:t>Ребенок</a:t>
            </a:r>
            <a:r>
              <a:rPr lang="ru-RU" sz="1400" dirty="0"/>
              <a:t> контактен, часто становится инициатором общения со сверстниками и взрослыми; эмоциональные реакции адекватны и устойчивы, </a:t>
            </a:r>
            <a:r>
              <a:rPr lang="ru-RU" sz="1400" dirty="0" err="1"/>
              <a:t>ребенок</a:t>
            </a:r>
            <a:r>
              <a:rPr lang="ru-RU" sz="1400" dirty="0"/>
              <a:t> эмоционально стабилен; пассивный словарь </a:t>
            </a:r>
            <a:r>
              <a:rPr lang="ru-RU" sz="1400" dirty="0" err="1"/>
              <a:t>ребенка</a:t>
            </a:r>
            <a:r>
              <a:rPr lang="ru-RU" sz="1400" dirty="0"/>
              <a:t> соответствует возрастной норме; </a:t>
            </a:r>
            <a:r>
              <a:rPr lang="ru-RU" sz="1400" dirty="0" err="1"/>
              <a:t>ребенок</a:t>
            </a:r>
            <a:r>
              <a:rPr lang="ru-RU" sz="1400" dirty="0"/>
              <a:t> может показать по просьбе взрослого несколько предметов или объектов, относящихся к одному понятию; показать на предложенных картинках названные взрослым действия; показать по картинкам предметы </a:t>
            </a:r>
            <a:r>
              <a:rPr lang="ru-RU" sz="1400" dirty="0" err="1"/>
              <a:t>определенной</a:t>
            </a:r>
            <a:r>
              <a:rPr lang="ru-RU" sz="1400" dirty="0"/>
              <a:t> геометрической формы, обладающие </a:t>
            </a:r>
            <a:r>
              <a:rPr lang="ru-RU" sz="1400" dirty="0" err="1"/>
              <a:t>определенными</a:t>
            </a:r>
            <a:r>
              <a:rPr lang="ru-RU" sz="1400" dirty="0"/>
              <a:t> свойствами; понимает различные формы словоизменения; понимает  предложно-падежные конструкции с простыми предлогами, </a:t>
            </a:r>
            <a:r>
              <a:rPr lang="ru-RU" sz="1400" dirty="0" err="1"/>
              <a:t>уменьшительноласкательные</a:t>
            </a:r>
            <a:r>
              <a:rPr lang="ru-RU" sz="1400" dirty="0"/>
              <a:t> суффиксы существительных, дифференцирует формы единственного и множественного числа глаголов, глаголы с приставками; понимает смысл отельных предложений, хорошо понимает связную речь; без ошибок дифференцирует как оппозиционные звуки, не смешиваемые в произношении, так и смешиваемые в произношении; уровень развития экспрессивного словаря соответствует возрасту; </a:t>
            </a:r>
            <a:r>
              <a:rPr lang="ru-RU" sz="1400" dirty="0" err="1"/>
              <a:t>ребенок</a:t>
            </a:r>
            <a:r>
              <a:rPr lang="ru-RU" sz="1400" dirty="0"/>
              <a:t> безошибочно называет по картинкам предложенные предметы, части тела и предметов; обобщает предметы и объекты, </a:t>
            </a:r>
            <a:r>
              <a:rPr lang="ru-RU" sz="1400" dirty="0" err="1"/>
              <a:t>изображенные</a:t>
            </a:r>
            <a:r>
              <a:rPr lang="ru-RU" sz="1400" dirty="0"/>
              <a:t> на картинке; не допускает ошибок при назывании действий, </a:t>
            </a:r>
            <a:r>
              <a:rPr lang="ru-RU" sz="1400" dirty="0" err="1"/>
              <a:t>изображенных</a:t>
            </a:r>
            <a:r>
              <a:rPr lang="ru-RU" sz="1400" dirty="0"/>
              <a:t> на картинках; называет основные и оттеночные цвета, называет форму указанных предметов; уровень развития грамматического строя речи практически соответствует возрастной норме; </a:t>
            </a:r>
            <a:r>
              <a:rPr lang="ru-RU" sz="1400" dirty="0" err="1"/>
              <a:t>ребенок</a:t>
            </a:r>
            <a:r>
              <a:rPr lang="ru-RU" sz="1400" dirty="0"/>
              <a:t> правильно употребляет имена существительные в именительном падеже единственного и множественного числа, имена существительные в косвенных падежах; имена существительные множественного числа в родительном падеже; согласовывает прилагательные с существительными единственного числа; без ошибок употребляет предложно-падежные конструкции; согласовывает числительные 2 и 5 с существительными; образовывает существительные с уменьшительно-ласкательными суффиксами и названия </a:t>
            </a:r>
            <a:r>
              <a:rPr lang="ru-RU" sz="1400" dirty="0" err="1"/>
              <a:t>детенышей</a:t>
            </a:r>
            <a:r>
              <a:rPr lang="ru-RU" sz="1400" dirty="0"/>
              <a:t> животных; уровень развития связной речи практически соответствует возрастной норме; без помощи взрослого пересказывает небольшой текст с опорой на картинки, по предложенному или коллективно составленному плану; составляет описательный рассказ по данному или коллективно составленному плану; составляет рассказ по картине по данному или коллективно составленному плану; знает и умеет выразительно рассказывать стихи; не нарушает </a:t>
            </a:r>
            <a:r>
              <a:rPr lang="ru-RU" sz="1400" dirty="0" err="1"/>
              <a:t>звуконаполняемость</a:t>
            </a:r>
            <a:r>
              <a:rPr lang="ru-RU" sz="1400" dirty="0"/>
              <a:t> и слоговую структуру слов; объем дыхания достаточный, продолжительность выдоха нормальная, сила голоса и модуляция в норме. Темп и ритм речи, </a:t>
            </a:r>
            <a:r>
              <a:rPr lang="ru-RU" sz="1400" dirty="0" err="1"/>
              <a:t>паузация</a:t>
            </a:r>
            <a:r>
              <a:rPr lang="ru-RU" sz="1400" dirty="0"/>
              <a:t> нормальные. </a:t>
            </a:r>
            <a:r>
              <a:rPr lang="ru-RU" sz="1400" dirty="0" err="1"/>
              <a:t>Ребенок</a:t>
            </a:r>
            <a:r>
              <a:rPr lang="ru-RU" sz="1400" dirty="0"/>
              <a:t> употребляет основные виды интонации; </a:t>
            </a:r>
            <a:r>
              <a:rPr lang="ru-RU" sz="1400" dirty="0" err="1"/>
              <a:t>ребенок</a:t>
            </a:r>
            <a:r>
              <a:rPr lang="ru-RU" sz="1400" dirty="0"/>
              <a:t> без ошибок повторяет слоги с оппозиционными звуками, выделяет начальный ударный гласный из слов, у него сформированы навыки фонематического анализа и синтеза, слогового анализа слов, анализа простых предложений. </a:t>
            </a:r>
          </a:p>
        </p:txBody>
      </p:sp>
    </p:spTree>
    <p:extLst>
      <p:ext uri="{BB962C8B-B14F-4D97-AF65-F5344CB8AC3E}">
        <p14:creationId xmlns:p14="http://schemas.microsoft.com/office/powerpoint/2010/main" val="337042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ocument 118">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1" name="Group 120">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D67C18C-C7EA-40D4-0D3A-54E9963EABE2}"/>
              </a:ext>
            </a:extLst>
          </p:cNvPr>
          <p:cNvSpPr>
            <a:spLocks noGrp="1"/>
          </p:cNvSpPr>
          <p:nvPr>
            <p:ph type="title"/>
          </p:nvPr>
        </p:nvSpPr>
        <p:spPr>
          <a:xfrm>
            <a:off x="316621" y="503863"/>
            <a:ext cx="11546330" cy="841166"/>
          </a:xfrm>
        </p:spPr>
        <p:txBody>
          <a:bodyPr vert="horz" lIns="91440" tIns="45720" rIns="91440" bIns="45720" rtlCol="0" anchor="b">
            <a:normAutofit fontScale="90000"/>
          </a:bodyPr>
          <a:lstStyle/>
          <a:p>
            <a:r>
              <a:rPr lang="en-US" sz="4000" dirty="0" err="1">
                <a:solidFill>
                  <a:schemeClr val="tx2"/>
                </a:solidFill>
              </a:rPr>
              <a:t>Планируемые</a:t>
            </a:r>
            <a:r>
              <a:rPr lang="en-US" sz="4000" dirty="0">
                <a:solidFill>
                  <a:schemeClr val="tx2"/>
                </a:solidFill>
              </a:rPr>
              <a:t> </a:t>
            </a:r>
            <a:r>
              <a:rPr lang="en-US" sz="4000" dirty="0" err="1">
                <a:solidFill>
                  <a:schemeClr val="tx2"/>
                </a:solidFill>
              </a:rPr>
              <a:t>результаты</a:t>
            </a:r>
            <a:r>
              <a:rPr lang="en-US" sz="4000" dirty="0">
                <a:solidFill>
                  <a:schemeClr val="tx2"/>
                </a:solidFill>
              </a:rPr>
              <a:t>: </a:t>
            </a:r>
            <a:r>
              <a:rPr lang="ru-RU" sz="4000" dirty="0" err="1">
                <a:solidFill>
                  <a:schemeClr val="tx2"/>
                </a:solidFill>
              </a:rPr>
              <a:t>познавательн</a:t>
            </a:r>
            <a:r>
              <a:rPr lang="en-US" sz="4000" dirty="0" err="1">
                <a:solidFill>
                  <a:schemeClr val="tx2"/>
                </a:solidFill>
              </a:rPr>
              <a:t>ое</a:t>
            </a:r>
            <a:r>
              <a:rPr lang="en-US" sz="4000" dirty="0">
                <a:solidFill>
                  <a:schemeClr val="tx2"/>
                </a:solidFill>
              </a:rPr>
              <a:t> </a:t>
            </a:r>
            <a:r>
              <a:rPr lang="en-US" sz="4000" dirty="0" err="1">
                <a:solidFill>
                  <a:schemeClr val="tx2"/>
                </a:solidFill>
              </a:rPr>
              <a:t>развитие</a:t>
            </a:r>
            <a:endParaRPr lang="en-US" sz="4000" dirty="0">
              <a:solidFill>
                <a:schemeClr val="tx2"/>
              </a:solidFill>
            </a:endParaRPr>
          </a:p>
        </p:txBody>
      </p:sp>
      <p:sp>
        <p:nvSpPr>
          <p:cNvPr id="4" name="TextBox 3">
            <a:extLst>
              <a:ext uri="{FF2B5EF4-FFF2-40B4-BE49-F238E27FC236}">
                <a16:creationId xmlns:a16="http://schemas.microsoft.com/office/drawing/2014/main" id="{C59307BD-F0B4-7210-DCF4-85E396C6808D}"/>
              </a:ext>
            </a:extLst>
          </p:cNvPr>
          <p:cNvSpPr txBox="1"/>
          <p:nvPr/>
        </p:nvSpPr>
        <p:spPr>
          <a:xfrm>
            <a:off x="304485" y="1631749"/>
            <a:ext cx="11610289" cy="5062924"/>
          </a:xfrm>
          <a:prstGeom prst="rect">
            <a:avLst/>
          </a:prstGeom>
          <a:noFill/>
        </p:spPr>
        <p:txBody>
          <a:bodyPr wrap="square" rtlCol="0">
            <a:spAutoFit/>
          </a:bodyPr>
          <a:lstStyle/>
          <a:p>
            <a:pPr algn="just"/>
            <a:r>
              <a:rPr lang="ru-RU" sz="1900" dirty="0" err="1"/>
              <a:t>Ребенок</a:t>
            </a:r>
            <a:r>
              <a:rPr lang="ru-RU" sz="1900" dirty="0"/>
              <a:t> различает и соотносит основные и оттеночные цвета, различает предложенные геометрические формы; хорошо ориентируется в пространстве и в схеме собственного тела, показывает по просьбе взрослого предметы, которые находятся вверху, внизу, впереди, сзади, слева, справа); показывает правый глаз, левый глаз, правое ухо, левое ухо; без труда складывает картинку из 4—6 частей со всеми видами разреза; складывает из палочек предложенные изображения; </a:t>
            </a:r>
            <a:r>
              <a:rPr lang="ru-RU" sz="1900" dirty="0" err="1"/>
              <a:t>ребенок</a:t>
            </a:r>
            <a:r>
              <a:rPr lang="ru-RU" sz="1900" dirty="0"/>
              <a:t> знает названия плоских и </a:t>
            </a:r>
            <a:r>
              <a:rPr lang="ru-RU" sz="1900" dirty="0" err="1"/>
              <a:t>объемных</a:t>
            </a:r>
            <a:r>
              <a:rPr lang="ru-RU" sz="1900" dirty="0"/>
              <a:t> геометрических форм (круг, квадрат, треугольник, овал, прямоугольник, куб, шар, цилиндр, кирпичик, конус) , различает их и использует в деятельности; знает и различает основные и оттеночные цвета: красный, оранжевый, </a:t>
            </a:r>
            <a:r>
              <a:rPr lang="ru-RU" sz="1900" dirty="0" err="1"/>
              <a:t>желтый</a:t>
            </a:r>
            <a:r>
              <a:rPr lang="ru-RU" sz="1900" dirty="0"/>
              <a:t>, </a:t>
            </a:r>
            <a:r>
              <a:rPr lang="ru-RU" sz="1900" dirty="0" err="1"/>
              <a:t>зеленый</a:t>
            </a:r>
            <a:r>
              <a:rPr lang="ru-RU" sz="1900" dirty="0"/>
              <a:t>, голубой, синий, фиолетовый, коричневый, серый, белый, черный; различает параметры величины и владеет навыками сравнения предметов по величине; умеет проводить анализ объектов, называя целое, а потом вычленяя его части, детали; умеет соединять детали для создания постройки, владеет разными способами конструирования; хорошо ориентируется в пространстве и определяет положение предметов относительно себя; владеет навыками счета в пределах пяти; у </a:t>
            </a:r>
            <a:r>
              <a:rPr lang="ru-RU" sz="1900" dirty="0" err="1"/>
              <a:t>ребенка</a:t>
            </a:r>
            <a:r>
              <a:rPr lang="ru-RU" sz="1900" dirty="0"/>
              <a:t> сформированы обобщающие понятия: деревья, овощи, фрукты, цветы, животные, птицы, рыбы, насекомые, транспорт, игрушки, одежда, обувь, посуда, мебель; </a:t>
            </a:r>
            <a:r>
              <a:rPr lang="ru-RU" sz="1900" dirty="0" err="1"/>
              <a:t>ребенок</a:t>
            </a:r>
            <a:r>
              <a:rPr lang="ru-RU" sz="1900" dirty="0"/>
              <a:t> умеет обобщать предметы по </a:t>
            </a:r>
            <a:r>
              <a:rPr lang="ru-RU" sz="1900" dirty="0" err="1"/>
              <a:t>определенным</a:t>
            </a:r>
            <a:r>
              <a:rPr lang="ru-RU" sz="1900" dirty="0"/>
              <a:t> признакам и классифицировать их; умеет устанавливать некоторые причинно-следственные связи между явлениями природы; знает и соблюдает некоторые правила поведения в природе, знает, что нельзя разорять муравейники, доставать птенцов из </a:t>
            </a:r>
            <a:r>
              <a:rPr lang="ru-RU" sz="1900" dirty="0" err="1"/>
              <a:t>гнезд</a:t>
            </a:r>
            <a:r>
              <a:rPr lang="ru-RU" sz="1900" dirty="0"/>
              <a:t>, ломать ветки деревьев и т. п.</a:t>
            </a:r>
          </a:p>
        </p:txBody>
      </p:sp>
    </p:spTree>
    <p:extLst>
      <p:ext uri="{BB962C8B-B14F-4D97-AF65-F5344CB8AC3E}">
        <p14:creationId xmlns:p14="http://schemas.microsoft.com/office/powerpoint/2010/main" val="60449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ocument 118">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1" name="Group 120">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D67C18C-C7EA-40D4-0D3A-54E9963EABE2}"/>
              </a:ext>
            </a:extLst>
          </p:cNvPr>
          <p:cNvSpPr>
            <a:spLocks noGrp="1"/>
          </p:cNvSpPr>
          <p:nvPr>
            <p:ph type="title"/>
          </p:nvPr>
        </p:nvSpPr>
        <p:spPr>
          <a:xfrm>
            <a:off x="316620" y="763089"/>
            <a:ext cx="11546330" cy="841166"/>
          </a:xfrm>
        </p:spPr>
        <p:txBody>
          <a:bodyPr vert="horz" lIns="91440" tIns="45720" rIns="91440" bIns="45720" rtlCol="0" anchor="b">
            <a:normAutofit fontScale="90000"/>
          </a:bodyPr>
          <a:lstStyle/>
          <a:p>
            <a:r>
              <a:rPr lang="en-US" sz="4000" dirty="0" err="1">
                <a:solidFill>
                  <a:schemeClr val="tx2"/>
                </a:solidFill>
              </a:rPr>
              <a:t>Планируемые</a:t>
            </a:r>
            <a:r>
              <a:rPr lang="en-US" sz="4000" dirty="0">
                <a:solidFill>
                  <a:schemeClr val="tx2"/>
                </a:solidFill>
              </a:rPr>
              <a:t> </a:t>
            </a:r>
            <a:r>
              <a:rPr lang="en-US" sz="4000" dirty="0" err="1">
                <a:solidFill>
                  <a:schemeClr val="tx2"/>
                </a:solidFill>
              </a:rPr>
              <a:t>результаты</a:t>
            </a:r>
            <a:r>
              <a:rPr lang="en-US" sz="4000" dirty="0">
                <a:solidFill>
                  <a:schemeClr val="tx2"/>
                </a:solidFill>
              </a:rPr>
              <a:t>: </a:t>
            </a:r>
            <a:r>
              <a:rPr lang="ru-RU" sz="4000" dirty="0">
                <a:solidFill>
                  <a:schemeClr val="tx2"/>
                </a:solidFill>
              </a:rPr>
              <a:t>социально-</a:t>
            </a:r>
            <a:r>
              <a:rPr lang="ru-RU" sz="4000" dirty="0" err="1">
                <a:solidFill>
                  <a:schemeClr val="tx2"/>
                </a:solidFill>
              </a:rPr>
              <a:t>коммуникативн</a:t>
            </a:r>
            <a:r>
              <a:rPr lang="en-US" sz="4000" dirty="0" err="1">
                <a:solidFill>
                  <a:schemeClr val="tx2"/>
                </a:solidFill>
              </a:rPr>
              <a:t>ое</a:t>
            </a:r>
            <a:r>
              <a:rPr lang="en-US" sz="4000" dirty="0">
                <a:solidFill>
                  <a:schemeClr val="tx2"/>
                </a:solidFill>
              </a:rPr>
              <a:t> </a:t>
            </a:r>
            <a:r>
              <a:rPr lang="en-US" sz="4000" dirty="0" err="1">
                <a:solidFill>
                  <a:schemeClr val="tx2"/>
                </a:solidFill>
              </a:rPr>
              <a:t>развитие</a:t>
            </a:r>
            <a:endParaRPr lang="en-US" sz="4000" dirty="0">
              <a:solidFill>
                <a:schemeClr val="tx2"/>
              </a:solidFill>
            </a:endParaRPr>
          </a:p>
        </p:txBody>
      </p:sp>
      <p:sp>
        <p:nvSpPr>
          <p:cNvPr id="4" name="TextBox 3">
            <a:extLst>
              <a:ext uri="{FF2B5EF4-FFF2-40B4-BE49-F238E27FC236}">
                <a16:creationId xmlns:a16="http://schemas.microsoft.com/office/drawing/2014/main" id="{C59307BD-F0B4-7210-DCF4-85E396C6808D}"/>
              </a:ext>
            </a:extLst>
          </p:cNvPr>
          <p:cNvSpPr txBox="1"/>
          <p:nvPr/>
        </p:nvSpPr>
        <p:spPr>
          <a:xfrm>
            <a:off x="284641" y="2142627"/>
            <a:ext cx="11610289" cy="3600986"/>
          </a:xfrm>
          <a:prstGeom prst="rect">
            <a:avLst/>
          </a:prstGeom>
          <a:noFill/>
        </p:spPr>
        <p:txBody>
          <a:bodyPr wrap="square" rtlCol="0">
            <a:spAutoFit/>
          </a:bodyPr>
          <a:lstStyle/>
          <a:p>
            <a:pPr algn="just"/>
            <a:r>
              <a:rPr lang="ru-RU" sz="1900" dirty="0" err="1"/>
              <a:t>Ребенок</a:t>
            </a:r>
            <a:r>
              <a:rPr lang="ru-RU" sz="1900" dirty="0"/>
              <a:t> принимает активное участие в коллективных играх, изменяет ролевое поведение в игре, проявляет инициативность в игровой деятельности, организует игры на бытовые и сказочные сюжеты; принимает участие в других видах совместной деятельности; умеет регулировать </a:t>
            </a:r>
            <a:r>
              <a:rPr lang="ru-RU" sz="1900" dirty="0" err="1"/>
              <a:t>свое</a:t>
            </a:r>
            <a:r>
              <a:rPr lang="ru-RU" sz="1900" dirty="0"/>
              <a:t> поведение на основе усвоенных норм и правил; положительно оценивает себя и свои возможности; владеет коммуникативными навыками, умеет здороваться, прощаться, благодарить, спрашивать разрешения, поздравлять с праздником, </a:t>
            </a:r>
            <a:r>
              <a:rPr lang="ru-RU" sz="1900" dirty="0" err="1"/>
              <a:t>умет</a:t>
            </a:r>
            <a:r>
              <a:rPr lang="ru-RU" sz="1900" dirty="0"/>
              <a:t> выразить свои чувства словами; знает свои имя и фамилию, имена и отчества родителей и других членов семьи, имена и отчества педагогов; знает, в какой стране и в каком </a:t>
            </a:r>
            <a:r>
              <a:rPr lang="ru-RU" sz="1900" dirty="0" err="1"/>
              <a:t>населенном</a:t>
            </a:r>
            <a:r>
              <a:rPr lang="ru-RU" sz="1900" dirty="0"/>
              <a:t> пункте он </a:t>
            </a:r>
            <a:r>
              <a:rPr lang="ru-RU" sz="1900" dirty="0" err="1"/>
              <a:t>живет</a:t>
            </a:r>
            <a:r>
              <a:rPr lang="ru-RU" sz="1900" dirty="0"/>
              <a:t>; с охотой выполняет поручения взрослых, помогает готовить материалы и оборудование для совместной деятельности, а потом помогает убирать их; убирает игровое оборудование, закончив игры; с удовольствием принимает участие в продуктивной трудовой деятельности; имеет представления о труде взрослых, названиях профессий, трудовых действиях представителей этих профессий, понимает значимость труда взрослых. </a:t>
            </a:r>
          </a:p>
        </p:txBody>
      </p:sp>
    </p:spTree>
    <p:extLst>
      <p:ext uri="{BB962C8B-B14F-4D97-AF65-F5344CB8AC3E}">
        <p14:creationId xmlns:p14="http://schemas.microsoft.com/office/powerpoint/2010/main" val="38320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13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3" name="Rectangle 134">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Right Triangle 136">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Document 138">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6" name="Group 140">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42" name="Straight Connector 141">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479D79CC-E122-9773-2DE0-6B20295BF78C}"/>
              </a:ext>
            </a:extLst>
          </p:cNvPr>
          <p:cNvSpPr>
            <a:spLocks noGrp="1"/>
          </p:cNvSpPr>
          <p:nvPr>
            <p:ph type="title"/>
          </p:nvPr>
        </p:nvSpPr>
        <p:spPr>
          <a:xfrm>
            <a:off x="457200" y="732348"/>
            <a:ext cx="6159160" cy="2240735"/>
          </a:xfrm>
        </p:spPr>
        <p:txBody>
          <a:bodyPr>
            <a:normAutofit/>
          </a:bodyPr>
          <a:lstStyle/>
          <a:p>
            <a:r>
              <a:rPr lang="ru-RU">
                <a:solidFill>
                  <a:schemeClr val="tx2"/>
                </a:solidFill>
              </a:rPr>
              <a:t>Цель Программы</a:t>
            </a:r>
          </a:p>
        </p:txBody>
      </p:sp>
      <p:sp>
        <p:nvSpPr>
          <p:cNvPr id="3" name="Объект 2">
            <a:extLst>
              <a:ext uri="{FF2B5EF4-FFF2-40B4-BE49-F238E27FC236}">
                <a16:creationId xmlns:a16="http://schemas.microsoft.com/office/drawing/2014/main" id="{A14F4C78-F661-8840-86F2-8B2AF870198D}"/>
              </a:ext>
            </a:extLst>
          </p:cNvPr>
          <p:cNvSpPr>
            <a:spLocks noGrp="1"/>
          </p:cNvSpPr>
          <p:nvPr>
            <p:ph idx="1"/>
          </p:nvPr>
        </p:nvSpPr>
        <p:spPr>
          <a:xfrm>
            <a:off x="457200" y="3264832"/>
            <a:ext cx="6159160" cy="2980124"/>
          </a:xfrm>
        </p:spPr>
        <p:txBody>
          <a:bodyPr>
            <a:normAutofit/>
          </a:bodyPr>
          <a:lstStyle/>
          <a:p>
            <a:pPr marL="0" indent="0">
              <a:buNone/>
            </a:pPr>
            <a:r>
              <a:rPr lang="ru-RU" sz="1800">
                <a:solidFill>
                  <a:schemeClr val="tx2"/>
                </a:solidFill>
              </a:rPr>
              <a:t>Обеспечение условий для дошкольного образования, определяемых общими и особыми потребностями обучающегося раннего и дошкольного возраста с ТНР, индивидуальными особенностями его развития и состояния здоровья.</a:t>
            </a:r>
          </a:p>
        </p:txBody>
      </p:sp>
      <p:pic>
        <p:nvPicPr>
          <p:cNvPr id="89" name="Picture 88" descr="Три стрелы в центре мишени">
            <a:extLst>
              <a:ext uri="{FF2B5EF4-FFF2-40B4-BE49-F238E27FC236}">
                <a16:creationId xmlns:a16="http://schemas.microsoft.com/office/drawing/2014/main" id="{E44DADCC-D2B5-238C-423E-4CBEA6E122D0}"/>
              </a:ext>
            </a:extLst>
          </p:cNvPr>
          <p:cNvPicPr>
            <a:picLocks noChangeAspect="1"/>
          </p:cNvPicPr>
          <p:nvPr/>
        </p:nvPicPr>
        <p:blipFill rotWithShape="1">
          <a:blip r:embed="rId2"/>
          <a:srcRect l="5172" r="38520" b="1"/>
          <a:stretch/>
        </p:blipFill>
        <p:spPr>
          <a:xfrm>
            <a:off x="7113959" y="721081"/>
            <a:ext cx="4748726" cy="5523877"/>
          </a:xfrm>
          <a:prstGeom prst="rect">
            <a:avLst/>
          </a:prstGeom>
        </p:spPr>
      </p:pic>
    </p:spTree>
    <p:extLst>
      <p:ext uri="{BB962C8B-B14F-4D97-AF65-F5344CB8AC3E}">
        <p14:creationId xmlns:p14="http://schemas.microsoft.com/office/powerpoint/2010/main" val="102420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ocument 118">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1" name="Group 120">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D67C18C-C7EA-40D4-0D3A-54E9963EABE2}"/>
              </a:ext>
            </a:extLst>
          </p:cNvPr>
          <p:cNvSpPr>
            <a:spLocks noGrp="1"/>
          </p:cNvSpPr>
          <p:nvPr>
            <p:ph type="title"/>
          </p:nvPr>
        </p:nvSpPr>
        <p:spPr>
          <a:xfrm>
            <a:off x="316620" y="763089"/>
            <a:ext cx="11546330" cy="841166"/>
          </a:xfrm>
        </p:spPr>
        <p:txBody>
          <a:bodyPr vert="horz" lIns="91440" tIns="45720" rIns="91440" bIns="45720" rtlCol="0" anchor="b">
            <a:normAutofit fontScale="90000"/>
          </a:bodyPr>
          <a:lstStyle/>
          <a:p>
            <a:r>
              <a:rPr lang="en-US" sz="4000" dirty="0" err="1">
                <a:solidFill>
                  <a:schemeClr val="tx2"/>
                </a:solidFill>
              </a:rPr>
              <a:t>Планируемые</a:t>
            </a:r>
            <a:r>
              <a:rPr lang="en-US" sz="4000" dirty="0">
                <a:solidFill>
                  <a:schemeClr val="tx2"/>
                </a:solidFill>
              </a:rPr>
              <a:t> </a:t>
            </a:r>
            <a:r>
              <a:rPr lang="en-US" sz="4000" dirty="0" err="1">
                <a:solidFill>
                  <a:schemeClr val="tx2"/>
                </a:solidFill>
              </a:rPr>
              <a:t>результаты</a:t>
            </a:r>
            <a:r>
              <a:rPr lang="en-US" sz="4000" dirty="0">
                <a:solidFill>
                  <a:schemeClr val="tx2"/>
                </a:solidFill>
              </a:rPr>
              <a:t>: </a:t>
            </a:r>
            <a:r>
              <a:rPr lang="ru-RU" sz="4000" dirty="0">
                <a:solidFill>
                  <a:schemeClr val="tx2"/>
                </a:solidFill>
              </a:rPr>
              <a:t>художественно-эстетическое</a:t>
            </a:r>
            <a:r>
              <a:rPr lang="en-US" sz="4000" dirty="0">
                <a:solidFill>
                  <a:schemeClr val="tx2"/>
                </a:solidFill>
              </a:rPr>
              <a:t> </a:t>
            </a:r>
            <a:r>
              <a:rPr lang="en-US" sz="4000" dirty="0" err="1">
                <a:solidFill>
                  <a:schemeClr val="tx2"/>
                </a:solidFill>
              </a:rPr>
              <a:t>развитие</a:t>
            </a:r>
            <a:endParaRPr lang="en-US" sz="4000" dirty="0">
              <a:solidFill>
                <a:schemeClr val="tx2"/>
              </a:solidFill>
            </a:endParaRPr>
          </a:p>
        </p:txBody>
      </p:sp>
      <p:sp>
        <p:nvSpPr>
          <p:cNvPr id="4" name="TextBox 3">
            <a:extLst>
              <a:ext uri="{FF2B5EF4-FFF2-40B4-BE49-F238E27FC236}">
                <a16:creationId xmlns:a16="http://schemas.microsoft.com/office/drawing/2014/main" id="{C59307BD-F0B4-7210-DCF4-85E396C6808D}"/>
              </a:ext>
            </a:extLst>
          </p:cNvPr>
          <p:cNvSpPr txBox="1"/>
          <p:nvPr/>
        </p:nvSpPr>
        <p:spPr>
          <a:xfrm>
            <a:off x="284641" y="2142627"/>
            <a:ext cx="11610289" cy="3308598"/>
          </a:xfrm>
          <a:prstGeom prst="rect">
            <a:avLst/>
          </a:prstGeom>
          <a:noFill/>
        </p:spPr>
        <p:txBody>
          <a:bodyPr wrap="square" rtlCol="0">
            <a:spAutoFit/>
          </a:bodyPr>
          <a:lstStyle/>
          <a:p>
            <a:pPr algn="just"/>
            <a:r>
              <a:rPr lang="ru-RU" sz="1900"/>
              <a:t>Ребенок знаком с произведениями различной тематики, эмоционально реагирует на прочитанное, высказывает свое отношение к нему, может оценить поступки героев, пересказывает произведения по данному плану, участвует в их драматизации, читает стихи; в рисовании может создавать образы знакомых предметов, передавая их характерные признаки; может создавать многофигурные композиции на бытовые и сказочные сюжеты; использует цвет для передачи эмоционального состояния; в лепке создает образы знакомых предметов или персонажей; в аппликации создает композиции из вырезанных форм; знаком с произведениями народного прикладного искусства, узнает их, эмоционально на них реагирует; умеет в движении передавать характер музыки, выразительно танцует, поет, участвует в музыкальных играх, может определить жанр музыкального произведения; без ошибок дифференцирует звучание нескольких игрушек, музыкальных инструментов, определяет направление звука, воспроизводит предложенные педагогом ритмы. </a:t>
            </a:r>
            <a:endParaRPr lang="ru-RU" sz="1900" dirty="0"/>
          </a:p>
        </p:txBody>
      </p:sp>
    </p:spTree>
    <p:extLst>
      <p:ext uri="{BB962C8B-B14F-4D97-AF65-F5344CB8AC3E}">
        <p14:creationId xmlns:p14="http://schemas.microsoft.com/office/powerpoint/2010/main" val="281274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ocument 118">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1" name="Group 120">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D67C18C-C7EA-40D4-0D3A-54E9963EABE2}"/>
              </a:ext>
            </a:extLst>
          </p:cNvPr>
          <p:cNvSpPr>
            <a:spLocks noGrp="1"/>
          </p:cNvSpPr>
          <p:nvPr>
            <p:ph type="title"/>
          </p:nvPr>
        </p:nvSpPr>
        <p:spPr>
          <a:xfrm>
            <a:off x="316620" y="763089"/>
            <a:ext cx="11546330" cy="841166"/>
          </a:xfrm>
        </p:spPr>
        <p:txBody>
          <a:bodyPr vert="horz" lIns="91440" tIns="45720" rIns="91440" bIns="45720" rtlCol="0" anchor="b">
            <a:normAutofit fontScale="90000"/>
          </a:bodyPr>
          <a:lstStyle/>
          <a:p>
            <a:r>
              <a:rPr lang="en-US" sz="4000" dirty="0" err="1">
                <a:solidFill>
                  <a:schemeClr val="tx2"/>
                </a:solidFill>
              </a:rPr>
              <a:t>Планируемые</a:t>
            </a:r>
            <a:r>
              <a:rPr lang="en-US" sz="4000" dirty="0">
                <a:solidFill>
                  <a:schemeClr val="tx2"/>
                </a:solidFill>
              </a:rPr>
              <a:t> </a:t>
            </a:r>
            <a:r>
              <a:rPr lang="en-US" sz="4000" dirty="0" err="1">
                <a:solidFill>
                  <a:schemeClr val="tx2"/>
                </a:solidFill>
              </a:rPr>
              <a:t>результаты</a:t>
            </a:r>
            <a:r>
              <a:rPr lang="en-US" sz="4000" dirty="0">
                <a:solidFill>
                  <a:schemeClr val="tx2"/>
                </a:solidFill>
              </a:rPr>
              <a:t>: </a:t>
            </a:r>
            <a:r>
              <a:rPr lang="ru-RU" sz="4000" dirty="0">
                <a:solidFill>
                  <a:schemeClr val="tx2"/>
                </a:solidFill>
              </a:rPr>
              <a:t>физическое</a:t>
            </a:r>
            <a:r>
              <a:rPr lang="en-US" sz="4000" dirty="0">
                <a:solidFill>
                  <a:schemeClr val="tx2"/>
                </a:solidFill>
              </a:rPr>
              <a:t> </a:t>
            </a:r>
            <a:r>
              <a:rPr lang="en-US" sz="4000" dirty="0" err="1">
                <a:solidFill>
                  <a:schemeClr val="tx2"/>
                </a:solidFill>
              </a:rPr>
              <a:t>развитие</a:t>
            </a:r>
            <a:endParaRPr lang="en-US" sz="4000" dirty="0">
              <a:solidFill>
                <a:schemeClr val="tx2"/>
              </a:solidFill>
            </a:endParaRPr>
          </a:p>
        </p:txBody>
      </p:sp>
      <p:sp>
        <p:nvSpPr>
          <p:cNvPr id="4" name="TextBox 3">
            <a:extLst>
              <a:ext uri="{FF2B5EF4-FFF2-40B4-BE49-F238E27FC236}">
                <a16:creationId xmlns:a16="http://schemas.microsoft.com/office/drawing/2014/main" id="{C59307BD-F0B4-7210-DCF4-85E396C6808D}"/>
              </a:ext>
            </a:extLst>
          </p:cNvPr>
          <p:cNvSpPr txBox="1"/>
          <p:nvPr/>
        </p:nvSpPr>
        <p:spPr>
          <a:xfrm>
            <a:off x="284641" y="2142627"/>
            <a:ext cx="11610289" cy="3016210"/>
          </a:xfrm>
          <a:prstGeom prst="rect">
            <a:avLst/>
          </a:prstGeom>
          <a:noFill/>
        </p:spPr>
        <p:txBody>
          <a:bodyPr wrap="square" rtlCol="0">
            <a:spAutoFit/>
          </a:bodyPr>
          <a:lstStyle/>
          <a:p>
            <a:pPr algn="just"/>
            <a:r>
              <a:rPr lang="ru-RU" sz="1900"/>
              <a:t>Общая и ручная моторика ребенка развиты в соответствии с возрастной нормой, все движения выполняются в полном объеме, нормальном темпе; координация движений не нарушена; ребенок ходит прямо, свободно, не опуская голову, может пробежать в медленном темпе 200 метров; может прыгнуть в длину с места на 60 сантиметров, отталкиваясь двумя ногами; умеет бросать мяч от груди, из-за головы и ловить его двумя руками; может ходить по гимнастической скамейке, удерживая равновесие; может лазать по гимнастической стенке верх и вниз; охотно выполняет гигиенические процедуры, знает, что нужно ежедневно гулять, делать зарядку; у ребенка сформированы навыки безопасного поведения дома, в детском саду, на улице, в транспорте; в мимической мускулатуре движения выполняются в полном объеме и точно, синкинезии отсутствуют; артикуляционная моторика в норме, движения выполняются в полном объеме и точно; переключаемость в норме; синкинезии и тремор отсутствуют; саливация в норме.</a:t>
            </a:r>
            <a:endParaRPr lang="ru-RU" sz="1900" dirty="0"/>
          </a:p>
        </p:txBody>
      </p:sp>
    </p:spTree>
    <p:extLst>
      <p:ext uri="{BB962C8B-B14F-4D97-AF65-F5344CB8AC3E}">
        <p14:creationId xmlns:p14="http://schemas.microsoft.com/office/powerpoint/2010/main" val="202028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9">
            <a:extLst>
              <a:ext uri="{FF2B5EF4-FFF2-40B4-BE49-F238E27FC236}">
                <a16:creationId xmlns:a16="http://schemas.microsoft.com/office/drawing/2014/main" id="{171D79C9-FD78-4D11-A424-0002509B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Shape 11">
            <a:extLst>
              <a:ext uri="{FF2B5EF4-FFF2-40B4-BE49-F238E27FC236}">
                <a16:creationId xmlns:a16="http://schemas.microsoft.com/office/drawing/2014/main" id="{316368BA-0A3E-4AE0-8333-2364F90C1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252" y="-6055"/>
            <a:ext cx="12208610"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51"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3546697"/>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44DA1F37-78AF-1AF9-C147-9ADDD8FC0C05}"/>
              </a:ext>
            </a:extLst>
          </p:cNvPr>
          <p:cNvSpPr>
            <a:spLocks noGrp="1"/>
          </p:cNvSpPr>
          <p:nvPr>
            <p:ph type="title"/>
          </p:nvPr>
        </p:nvSpPr>
        <p:spPr>
          <a:xfrm>
            <a:off x="1405023" y="401273"/>
            <a:ext cx="4712534" cy="1694405"/>
          </a:xfrm>
        </p:spPr>
        <p:txBody>
          <a:bodyPr anchor="t">
            <a:normAutofit/>
          </a:bodyPr>
          <a:lstStyle/>
          <a:p>
            <a:r>
              <a:rPr lang="ru-RU" dirty="0">
                <a:solidFill>
                  <a:schemeClr val="tx2"/>
                </a:solidFill>
              </a:rPr>
              <a:t>Задачи Программы</a:t>
            </a:r>
          </a:p>
        </p:txBody>
      </p:sp>
      <p:sp>
        <p:nvSpPr>
          <p:cNvPr id="3" name="Объект 2">
            <a:extLst>
              <a:ext uri="{FF2B5EF4-FFF2-40B4-BE49-F238E27FC236}">
                <a16:creationId xmlns:a16="http://schemas.microsoft.com/office/drawing/2014/main" id="{6E0AED68-05BE-9E33-DDC7-C378F5E608C3}"/>
              </a:ext>
            </a:extLst>
          </p:cNvPr>
          <p:cNvSpPr>
            <a:spLocks noGrp="1"/>
          </p:cNvSpPr>
          <p:nvPr>
            <p:ph idx="1"/>
          </p:nvPr>
        </p:nvSpPr>
        <p:spPr>
          <a:xfrm>
            <a:off x="168886" y="2469333"/>
            <a:ext cx="11800722" cy="4216948"/>
          </a:xfrm>
        </p:spPr>
        <p:txBody>
          <a:bodyPr anchor="t">
            <a:normAutofit fontScale="92500" lnSpcReduction="10000"/>
          </a:bodyPr>
          <a:lstStyle/>
          <a:p>
            <a:pPr marL="0" indent="0" algn="just">
              <a:lnSpc>
                <a:spcPct val="100000"/>
              </a:lnSpc>
              <a:buNone/>
            </a:pPr>
            <a:r>
              <a:rPr lang="ru-RU" sz="1400" dirty="0">
                <a:solidFill>
                  <a:schemeClr val="tx2"/>
                </a:solidFill>
              </a:rPr>
              <a:t>- реализация содержания АОП ДО для воспитанников с ТНР;</a:t>
            </a:r>
          </a:p>
          <a:p>
            <a:pPr marL="0" indent="0" algn="just">
              <a:lnSpc>
                <a:spcPct val="100000"/>
              </a:lnSpc>
              <a:buNone/>
            </a:pPr>
            <a:r>
              <a:rPr lang="ru-RU" sz="1400" dirty="0">
                <a:solidFill>
                  <a:schemeClr val="tx2"/>
                </a:solidFill>
              </a:rPr>
              <a:t>- коррекция недостатков психофизического развития воспитанников с ТНР;</a:t>
            </a:r>
          </a:p>
          <a:p>
            <a:pPr marL="0" indent="0" algn="just">
              <a:lnSpc>
                <a:spcPct val="100000"/>
              </a:lnSpc>
              <a:buNone/>
            </a:pPr>
            <a:r>
              <a:rPr lang="ru-RU" sz="1400" dirty="0">
                <a:solidFill>
                  <a:schemeClr val="tx2"/>
                </a:solidFill>
              </a:rPr>
              <a:t>- охрана и укрепление физического и психического здоровья воспитанников с ТНР, в т.ч. их эмоционального благополучия;</a:t>
            </a:r>
          </a:p>
          <a:p>
            <a:pPr marL="0" indent="0" algn="just">
              <a:lnSpc>
                <a:spcPct val="100000"/>
              </a:lnSpc>
              <a:buNone/>
            </a:pPr>
            <a:r>
              <a:rPr lang="ru-RU" sz="1400" dirty="0">
                <a:solidFill>
                  <a:schemeClr val="tx2"/>
                </a:solidFill>
              </a:rPr>
              <a:t>- обеспечение равных возможностей для полноценного развития </a:t>
            </a:r>
            <a:r>
              <a:rPr lang="ru-RU" sz="1400" dirty="0" err="1">
                <a:solidFill>
                  <a:schemeClr val="tx2"/>
                </a:solidFill>
              </a:rPr>
              <a:t>ребенка</a:t>
            </a:r>
            <a:r>
              <a:rPr lang="ru-RU" sz="1400" dirty="0">
                <a:solidFill>
                  <a:schemeClr val="tx2"/>
                </a:solidFill>
              </a:rPr>
              <a:t> с ТНР в период дошкольного образования независимо от места проживания, пола, нации, языка, социального статуса;</a:t>
            </a:r>
          </a:p>
          <a:p>
            <a:pPr marL="0" indent="0" algn="just">
              <a:lnSpc>
                <a:spcPct val="100000"/>
              </a:lnSpc>
              <a:buNone/>
            </a:pPr>
            <a:r>
              <a:rPr lang="ru-RU" sz="1400" dirty="0">
                <a:solidFill>
                  <a:schemeClr val="tx2"/>
                </a:solidFill>
              </a:rPr>
              <a:t>- создание благоприятных условий развития в соответствии с их возрастными, психофизическими и индивидуальными особенностями, развитие способностей и творческого потенциала каждого </a:t>
            </a:r>
            <a:r>
              <a:rPr lang="ru-RU" sz="1400" dirty="0" err="1">
                <a:solidFill>
                  <a:schemeClr val="tx2"/>
                </a:solidFill>
              </a:rPr>
              <a:t>ребенка</a:t>
            </a:r>
            <a:r>
              <a:rPr lang="ru-RU" sz="1400" dirty="0">
                <a:solidFill>
                  <a:schemeClr val="tx2"/>
                </a:solidFill>
              </a:rPr>
              <a:t> с ТНР как субъекта отношений с педагогическим работником, родителями (законными представителями), другими детьми;</a:t>
            </a:r>
          </a:p>
          <a:p>
            <a:pPr marL="0" indent="0" algn="just">
              <a:lnSpc>
                <a:spcPct val="100000"/>
              </a:lnSpc>
              <a:buNone/>
            </a:pPr>
            <a:r>
              <a:rPr lang="ru-RU" sz="1400" dirty="0">
                <a:solidFill>
                  <a:schemeClr val="tx2"/>
                </a:solidFill>
              </a:rPr>
              <a:t>- объединение обучения и воспитания в целостный образовательный процесс на основе духовно-нравственных и социокультурных ценностей, принятых в обществе правил и норм поведения в интересах человека, семьи, общества;</a:t>
            </a:r>
          </a:p>
          <a:p>
            <a:pPr marL="0" indent="0" algn="just">
              <a:lnSpc>
                <a:spcPct val="100000"/>
              </a:lnSpc>
              <a:buNone/>
            </a:pPr>
            <a:r>
              <a:rPr lang="ru-RU" sz="1400" dirty="0">
                <a:solidFill>
                  <a:schemeClr val="tx2"/>
                </a:solidFill>
              </a:rPr>
              <a:t>- формирование общей культуры личности воспитанников с ТНР, развитие их социальных, нравственных, эстетических, интеллектуальных, физических качеств, инициативности, самостоятельности и ответственности </a:t>
            </a:r>
            <a:r>
              <a:rPr lang="ru-RU" sz="1400" dirty="0" err="1">
                <a:solidFill>
                  <a:schemeClr val="tx2"/>
                </a:solidFill>
              </a:rPr>
              <a:t>ребенка</a:t>
            </a:r>
            <a:r>
              <a:rPr lang="ru-RU" sz="1400" dirty="0">
                <a:solidFill>
                  <a:schemeClr val="tx2"/>
                </a:solidFill>
              </a:rPr>
              <a:t>, формирование предпосылок учебной деятельности;</a:t>
            </a:r>
          </a:p>
          <a:p>
            <a:pPr marL="0" indent="0" algn="just">
              <a:lnSpc>
                <a:spcPct val="100000"/>
              </a:lnSpc>
              <a:buNone/>
            </a:pPr>
            <a:r>
              <a:rPr lang="ru-RU" sz="1400" dirty="0">
                <a:solidFill>
                  <a:schemeClr val="tx2"/>
                </a:solidFill>
              </a:rPr>
              <a:t>- формирование социокультурной среды, соответствующей психофизическим и индивидуальным особенностям развития воспитанников с ТНР;</a:t>
            </a:r>
          </a:p>
          <a:p>
            <a:pPr marL="0" indent="0" algn="just">
              <a:lnSpc>
                <a:spcPct val="100000"/>
              </a:lnSpc>
              <a:buNone/>
            </a:pPr>
            <a:r>
              <a:rPr lang="ru-RU" sz="1400" dirty="0">
                <a:solidFill>
                  <a:schemeClr val="tx2"/>
                </a:solidFill>
              </a:rPr>
              <a:t>- обеспечение психолого-педагогической поддержки родителей (законных представителей) и повышение их компетентности в вопросах развития, образования, реабилитации (</a:t>
            </a:r>
            <a:r>
              <a:rPr lang="ru-RU" sz="1400" dirty="0" err="1">
                <a:solidFill>
                  <a:schemeClr val="tx2"/>
                </a:solidFill>
              </a:rPr>
              <a:t>абилитации</a:t>
            </a:r>
            <a:r>
              <a:rPr lang="ru-RU" sz="1400" dirty="0">
                <a:solidFill>
                  <a:schemeClr val="tx2"/>
                </a:solidFill>
              </a:rPr>
              <a:t>), охраны и укрепления здоровья воспитанников с ТНР;</a:t>
            </a:r>
          </a:p>
          <a:p>
            <a:pPr marL="0" indent="0" algn="just">
              <a:lnSpc>
                <a:spcPct val="100000"/>
              </a:lnSpc>
              <a:buNone/>
            </a:pPr>
            <a:r>
              <a:rPr lang="ru-RU" sz="1400" dirty="0">
                <a:solidFill>
                  <a:schemeClr val="tx2"/>
                </a:solidFill>
              </a:rPr>
              <a:t>- обеспечение преемственности целей, задач и содержания дошкольного и начального общего образования.</a:t>
            </a:r>
          </a:p>
          <a:p>
            <a:pPr>
              <a:lnSpc>
                <a:spcPct val="100000"/>
              </a:lnSpc>
            </a:pPr>
            <a:endParaRPr lang="ru-RU" sz="600" dirty="0">
              <a:solidFill>
                <a:schemeClr val="tx2"/>
              </a:solidFill>
            </a:endParaRPr>
          </a:p>
        </p:txBody>
      </p:sp>
    </p:spTree>
    <p:extLst>
      <p:ext uri="{BB962C8B-B14F-4D97-AF65-F5344CB8AC3E}">
        <p14:creationId xmlns:p14="http://schemas.microsoft.com/office/powerpoint/2010/main" val="115989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B6E61E11-CBD0-B116-7C9E-EA7B4F1C3104}"/>
              </a:ext>
            </a:extLst>
          </p:cNvPr>
          <p:cNvSpPr>
            <a:spLocks noGrp="1"/>
          </p:cNvSpPr>
          <p:nvPr>
            <p:ph type="title"/>
          </p:nvPr>
        </p:nvSpPr>
        <p:spPr>
          <a:xfrm>
            <a:off x="5784987" y="-45943"/>
            <a:ext cx="5915057" cy="2240735"/>
          </a:xfrm>
        </p:spPr>
        <p:txBody>
          <a:bodyPr>
            <a:normAutofit/>
          </a:bodyPr>
          <a:lstStyle/>
          <a:p>
            <a:pPr algn="r"/>
            <a:r>
              <a:rPr lang="ru-RU" sz="4000" dirty="0">
                <a:solidFill>
                  <a:schemeClr val="tx2"/>
                </a:solidFill>
              </a:rPr>
              <a:t>Принципы формирования Программы</a:t>
            </a:r>
          </a:p>
        </p:txBody>
      </p:sp>
      <p:pic>
        <p:nvPicPr>
          <p:cNvPr id="5" name="Picture 4" descr="Группа разноцветных деревянных фигурок">
            <a:extLst>
              <a:ext uri="{FF2B5EF4-FFF2-40B4-BE49-F238E27FC236}">
                <a16:creationId xmlns:a16="http://schemas.microsoft.com/office/drawing/2014/main" id="{556A37F5-297E-7F40-98A6-59267971846A}"/>
              </a:ext>
            </a:extLst>
          </p:cNvPr>
          <p:cNvPicPr>
            <a:picLocks noChangeAspect="1"/>
          </p:cNvPicPr>
          <p:nvPr/>
        </p:nvPicPr>
        <p:blipFill rotWithShape="1">
          <a:blip r:embed="rId2"/>
          <a:srcRect l="13168" r="27298" b="-2"/>
          <a:stretch/>
        </p:blipFill>
        <p:spPr>
          <a:xfrm>
            <a:off x="347647" y="721081"/>
            <a:ext cx="4748766" cy="5523877"/>
          </a:xfrm>
          <a:prstGeom prst="rect">
            <a:avLst/>
          </a:prstGeom>
        </p:spPr>
      </p:pic>
      <p:sp>
        <p:nvSpPr>
          <p:cNvPr id="3" name="Объект 2">
            <a:extLst>
              <a:ext uri="{FF2B5EF4-FFF2-40B4-BE49-F238E27FC236}">
                <a16:creationId xmlns:a16="http://schemas.microsoft.com/office/drawing/2014/main" id="{3AA3FA6B-9CB9-1B46-5721-6368993F1070}"/>
              </a:ext>
            </a:extLst>
          </p:cNvPr>
          <p:cNvSpPr>
            <a:spLocks noGrp="1"/>
          </p:cNvSpPr>
          <p:nvPr>
            <p:ph idx="1"/>
          </p:nvPr>
        </p:nvSpPr>
        <p:spPr>
          <a:xfrm>
            <a:off x="5791200" y="2015003"/>
            <a:ext cx="5766390" cy="4624384"/>
          </a:xfrm>
        </p:spPr>
        <p:txBody>
          <a:bodyPr>
            <a:normAutofit lnSpcReduction="10000"/>
          </a:bodyPr>
          <a:lstStyle/>
          <a:p>
            <a:pPr marL="0" indent="0" algn="just">
              <a:lnSpc>
                <a:spcPct val="100000"/>
              </a:lnSpc>
              <a:buNone/>
            </a:pPr>
            <a:r>
              <a:rPr lang="ru-RU" sz="1600" dirty="0">
                <a:solidFill>
                  <a:schemeClr val="tx2"/>
                </a:solidFill>
              </a:rPr>
              <a:t>1. Поддержка разнообразия детства.</a:t>
            </a:r>
          </a:p>
          <a:p>
            <a:pPr marL="0" indent="0" algn="just">
              <a:lnSpc>
                <a:spcPct val="100000"/>
              </a:lnSpc>
              <a:buNone/>
            </a:pPr>
            <a:r>
              <a:rPr lang="ru-RU" sz="1600" dirty="0">
                <a:solidFill>
                  <a:schemeClr val="tx2"/>
                </a:solidFill>
              </a:rPr>
              <a:t>2. Сохранение уникальности и самоценности детства как важного этапа в общем развитии человека.</a:t>
            </a:r>
          </a:p>
          <a:p>
            <a:pPr marL="0" indent="0" algn="just">
              <a:lnSpc>
                <a:spcPct val="100000"/>
              </a:lnSpc>
              <a:buNone/>
            </a:pPr>
            <a:r>
              <a:rPr lang="ru-RU" sz="1600" dirty="0">
                <a:solidFill>
                  <a:schemeClr val="tx2"/>
                </a:solidFill>
              </a:rPr>
              <a:t>3. Позитивная социализация </a:t>
            </a:r>
            <a:r>
              <a:rPr lang="ru-RU" sz="1600" dirty="0" err="1">
                <a:solidFill>
                  <a:schemeClr val="tx2"/>
                </a:solidFill>
              </a:rPr>
              <a:t>ребенка</a:t>
            </a:r>
            <a:r>
              <a:rPr lang="ru-RU" sz="1600" dirty="0">
                <a:solidFill>
                  <a:schemeClr val="tx2"/>
                </a:solidFill>
              </a:rPr>
              <a:t>.</a:t>
            </a:r>
          </a:p>
          <a:p>
            <a:pPr marL="0" indent="0" algn="just">
              <a:lnSpc>
                <a:spcPct val="100000"/>
              </a:lnSpc>
              <a:buNone/>
            </a:pPr>
            <a:r>
              <a:rPr lang="ru-RU" sz="1600" dirty="0">
                <a:solidFill>
                  <a:schemeClr val="tx2"/>
                </a:solidFill>
              </a:rPr>
              <a:t>4. Личностно-развивающий и гуманистический характер взаимодействия педагогических работников и родителей (законных представителей), педагогических и иных работников ДОУ) и воспитанников.</a:t>
            </a:r>
          </a:p>
          <a:p>
            <a:pPr marL="0" indent="0" algn="just">
              <a:lnSpc>
                <a:spcPct val="100000"/>
              </a:lnSpc>
              <a:buNone/>
            </a:pPr>
            <a:r>
              <a:rPr lang="ru-RU" sz="1600" dirty="0">
                <a:solidFill>
                  <a:schemeClr val="tx2"/>
                </a:solidFill>
              </a:rPr>
              <a:t>5. Содействие и сотрудничество воспитанников и педагогических работников, признание </a:t>
            </a:r>
            <a:r>
              <a:rPr lang="ru-RU" sz="1600" dirty="0" err="1">
                <a:solidFill>
                  <a:schemeClr val="tx2"/>
                </a:solidFill>
              </a:rPr>
              <a:t>ребенка</a:t>
            </a:r>
            <a:r>
              <a:rPr lang="ru-RU" sz="1600" dirty="0">
                <a:solidFill>
                  <a:schemeClr val="tx2"/>
                </a:solidFill>
              </a:rPr>
              <a:t> полноценным участником (субъектом) образовательных отношений.</a:t>
            </a:r>
          </a:p>
          <a:p>
            <a:pPr marL="0" indent="0" algn="just">
              <a:lnSpc>
                <a:spcPct val="100000"/>
              </a:lnSpc>
              <a:buNone/>
            </a:pPr>
            <a:r>
              <a:rPr lang="ru-RU" sz="1600" dirty="0">
                <a:solidFill>
                  <a:schemeClr val="tx2"/>
                </a:solidFill>
              </a:rPr>
              <a:t>6. Сотрудничество ДОУ с </a:t>
            </a:r>
            <a:r>
              <a:rPr lang="ru-RU" sz="1600" dirty="0" err="1">
                <a:solidFill>
                  <a:schemeClr val="tx2"/>
                </a:solidFill>
              </a:rPr>
              <a:t>семьей</a:t>
            </a:r>
            <a:r>
              <a:rPr lang="ru-RU" sz="1600" dirty="0">
                <a:solidFill>
                  <a:schemeClr val="tx2"/>
                </a:solidFill>
              </a:rPr>
              <a:t>.</a:t>
            </a:r>
          </a:p>
          <a:p>
            <a:pPr marL="0" indent="0" algn="just">
              <a:lnSpc>
                <a:spcPct val="100000"/>
              </a:lnSpc>
              <a:buNone/>
            </a:pPr>
            <a:r>
              <a:rPr lang="ru-RU" sz="1600" dirty="0">
                <a:solidFill>
                  <a:schemeClr val="tx2"/>
                </a:solidFill>
              </a:rPr>
              <a:t>7. Возрастная адекватность образования. Данный принцип предполагает подбор образовательными организациями содержания и методов дошкольного образования в соответствии с возрастными особенностями воспитанников.</a:t>
            </a:r>
          </a:p>
          <a:p>
            <a:pPr>
              <a:lnSpc>
                <a:spcPct val="100000"/>
              </a:lnSpc>
            </a:pPr>
            <a:endParaRPr lang="ru-RU" sz="1000" dirty="0">
              <a:solidFill>
                <a:schemeClr val="tx2"/>
              </a:solidFill>
            </a:endParaRPr>
          </a:p>
        </p:txBody>
      </p:sp>
    </p:spTree>
    <p:extLst>
      <p:ext uri="{BB962C8B-B14F-4D97-AF65-F5344CB8AC3E}">
        <p14:creationId xmlns:p14="http://schemas.microsoft.com/office/powerpoint/2010/main" val="204993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7F86E83D-194D-4E9B-D3D0-096F4D6BD81E}"/>
              </a:ext>
            </a:extLst>
          </p:cNvPr>
          <p:cNvSpPr>
            <a:spLocks noGrp="1"/>
          </p:cNvSpPr>
          <p:nvPr>
            <p:ph type="title"/>
          </p:nvPr>
        </p:nvSpPr>
        <p:spPr>
          <a:xfrm>
            <a:off x="5165027" y="119222"/>
            <a:ext cx="5410199" cy="2240735"/>
          </a:xfrm>
        </p:spPr>
        <p:txBody>
          <a:bodyPr>
            <a:normAutofit/>
          </a:bodyPr>
          <a:lstStyle/>
          <a:p>
            <a:r>
              <a:rPr lang="ru-RU" dirty="0">
                <a:solidFill>
                  <a:schemeClr val="tx2"/>
                </a:solidFill>
              </a:rPr>
              <a:t>Подходы к формированию Программы</a:t>
            </a:r>
          </a:p>
        </p:txBody>
      </p:sp>
      <p:pic>
        <p:nvPicPr>
          <p:cNvPr id="7" name="Graphic 6" descr="Вопросы">
            <a:extLst>
              <a:ext uri="{FF2B5EF4-FFF2-40B4-BE49-F238E27FC236}">
                <a16:creationId xmlns:a16="http://schemas.microsoft.com/office/drawing/2014/main" id="{21AB7D49-235C-9E2F-562B-6A7631F62D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222" y="978211"/>
            <a:ext cx="5009616" cy="5009616"/>
          </a:xfrm>
          <a:prstGeom prst="rect">
            <a:avLst/>
          </a:prstGeom>
        </p:spPr>
      </p:pic>
      <p:sp>
        <p:nvSpPr>
          <p:cNvPr id="3" name="Объект 2">
            <a:extLst>
              <a:ext uri="{FF2B5EF4-FFF2-40B4-BE49-F238E27FC236}">
                <a16:creationId xmlns:a16="http://schemas.microsoft.com/office/drawing/2014/main" id="{CF681F92-9C95-834C-1559-85AD5A3A7EFC}"/>
              </a:ext>
            </a:extLst>
          </p:cNvPr>
          <p:cNvSpPr>
            <a:spLocks noGrp="1"/>
          </p:cNvSpPr>
          <p:nvPr>
            <p:ph idx="1"/>
          </p:nvPr>
        </p:nvSpPr>
        <p:spPr>
          <a:xfrm>
            <a:off x="5074083" y="2443857"/>
            <a:ext cx="6735810" cy="4153565"/>
          </a:xfrm>
        </p:spPr>
        <p:txBody>
          <a:bodyPr>
            <a:normAutofit/>
          </a:bodyPr>
          <a:lstStyle/>
          <a:p>
            <a:pPr marL="0" indent="0" algn="just">
              <a:lnSpc>
                <a:spcPct val="100000"/>
              </a:lnSpc>
              <a:buNone/>
            </a:pPr>
            <a:r>
              <a:rPr lang="ru-RU" sz="1400" dirty="0">
                <a:solidFill>
                  <a:schemeClr val="tx2"/>
                </a:solidFill>
              </a:rPr>
              <a:t>1. Сетевое взаимодействие с организациями социализации, образования, охраны здоровья и другими </a:t>
            </a:r>
            <a:r>
              <a:rPr lang="ru-RU" sz="1400" dirty="0" err="1">
                <a:solidFill>
                  <a:schemeClr val="tx2"/>
                </a:solidFill>
              </a:rPr>
              <a:t>партнерами</a:t>
            </a:r>
            <a:r>
              <a:rPr lang="ru-RU" sz="1400" dirty="0">
                <a:solidFill>
                  <a:schemeClr val="tx2"/>
                </a:solidFill>
              </a:rPr>
              <a:t>, которые могут внести вклад в развитие и образование воспитанников: ДОУ устанавливает </a:t>
            </a:r>
            <a:r>
              <a:rPr lang="ru-RU" sz="1400" dirty="0" err="1">
                <a:solidFill>
                  <a:schemeClr val="tx2"/>
                </a:solidFill>
              </a:rPr>
              <a:t>партнерские</a:t>
            </a:r>
            <a:r>
              <a:rPr lang="ru-RU" sz="1400" dirty="0">
                <a:solidFill>
                  <a:schemeClr val="tx2"/>
                </a:solidFill>
              </a:rPr>
              <a:t> отношения не только с семьями воспитанников, но и с другими организациями и лицами, которые могут способствовать удовлетворению особых образовательных потребностей воспитанников с ТНР, оказанию психолого-педагогической и (или) медицинской поддержки в случае необходимости (Центр психолого-педагогической, медицинской и социальной помощи).</a:t>
            </a:r>
          </a:p>
          <a:p>
            <a:pPr marL="0" indent="0" algn="just">
              <a:lnSpc>
                <a:spcPct val="100000"/>
              </a:lnSpc>
              <a:buNone/>
            </a:pPr>
            <a:r>
              <a:rPr lang="ru-RU" sz="1400" dirty="0">
                <a:solidFill>
                  <a:schemeClr val="tx2"/>
                </a:solidFill>
              </a:rPr>
              <a:t>2. Индивидуализация образовательных программ дошкольного образования воспитанников с ТНР: предполагает такое построение образовательной деятельности, которое открывает возможности для индивидуализации образовательного процесса и учитывает его интересы, мотивы, способности и психофизические особенности.</a:t>
            </a:r>
          </a:p>
          <a:p>
            <a:pPr marL="0" indent="0" algn="just">
              <a:lnSpc>
                <a:spcPct val="100000"/>
              </a:lnSpc>
              <a:buNone/>
            </a:pPr>
            <a:r>
              <a:rPr lang="ru-RU" sz="1400" dirty="0">
                <a:solidFill>
                  <a:schemeClr val="tx2"/>
                </a:solidFill>
              </a:rPr>
              <a:t>3. Развивающее вариативное образование: принцип предполагает, что содержание образования предлагается </a:t>
            </a:r>
            <a:r>
              <a:rPr lang="ru-RU" sz="1400" dirty="0" err="1">
                <a:solidFill>
                  <a:schemeClr val="tx2"/>
                </a:solidFill>
              </a:rPr>
              <a:t>ребенку</a:t>
            </a:r>
            <a:r>
              <a:rPr lang="ru-RU" sz="1400" dirty="0">
                <a:solidFill>
                  <a:schemeClr val="tx2"/>
                </a:solidFill>
              </a:rPr>
              <a:t> через разные виды деятельности с </a:t>
            </a:r>
            <a:r>
              <a:rPr lang="ru-RU" sz="1400" dirty="0" err="1">
                <a:solidFill>
                  <a:schemeClr val="tx2"/>
                </a:solidFill>
              </a:rPr>
              <a:t>учетом</a:t>
            </a:r>
            <a:r>
              <a:rPr lang="ru-RU" sz="1400" dirty="0">
                <a:solidFill>
                  <a:schemeClr val="tx2"/>
                </a:solidFill>
              </a:rPr>
              <a:t> зон актуального и ближайшего развития </a:t>
            </a:r>
            <a:r>
              <a:rPr lang="ru-RU" sz="1400" dirty="0" err="1">
                <a:solidFill>
                  <a:schemeClr val="tx2"/>
                </a:solidFill>
              </a:rPr>
              <a:t>ребенка</a:t>
            </a:r>
            <a:r>
              <a:rPr lang="ru-RU" sz="1400" dirty="0">
                <a:solidFill>
                  <a:schemeClr val="tx2"/>
                </a:solidFill>
              </a:rPr>
              <a:t>, что способствует развитию, расширению как явных, так и скрытых возможностей </a:t>
            </a:r>
            <a:r>
              <a:rPr lang="ru-RU" sz="1400" dirty="0" err="1">
                <a:solidFill>
                  <a:schemeClr val="tx2"/>
                </a:solidFill>
              </a:rPr>
              <a:t>ребенка</a:t>
            </a:r>
            <a:r>
              <a:rPr lang="ru-RU" sz="1400" dirty="0">
                <a:solidFill>
                  <a:schemeClr val="tx2"/>
                </a:solidFill>
              </a:rPr>
              <a:t>.</a:t>
            </a:r>
          </a:p>
          <a:p>
            <a:pPr>
              <a:lnSpc>
                <a:spcPct val="100000"/>
              </a:lnSpc>
            </a:pPr>
            <a:endParaRPr lang="ru-RU" sz="1000" dirty="0">
              <a:solidFill>
                <a:schemeClr val="tx2"/>
              </a:solidFill>
            </a:endParaRPr>
          </a:p>
        </p:txBody>
      </p:sp>
    </p:spTree>
    <p:extLst>
      <p:ext uri="{BB962C8B-B14F-4D97-AF65-F5344CB8AC3E}">
        <p14:creationId xmlns:p14="http://schemas.microsoft.com/office/powerpoint/2010/main" val="294822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33CAA9A4-49E4-1399-153E-C0CD9B5F929F}"/>
              </a:ext>
            </a:extLst>
          </p:cNvPr>
          <p:cNvSpPr>
            <a:spLocks noGrp="1"/>
          </p:cNvSpPr>
          <p:nvPr>
            <p:ph type="title"/>
          </p:nvPr>
        </p:nvSpPr>
        <p:spPr>
          <a:xfrm>
            <a:off x="5782361" y="179958"/>
            <a:ext cx="5410199" cy="2240735"/>
          </a:xfrm>
        </p:spPr>
        <p:txBody>
          <a:bodyPr>
            <a:normAutofit/>
          </a:bodyPr>
          <a:lstStyle/>
          <a:p>
            <a:r>
              <a:rPr lang="ru-RU" dirty="0">
                <a:solidFill>
                  <a:schemeClr val="tx2"/>
                </a:solidFill>
              </a:rPr>
              <a:t>Подходы к формированию Программы</a:t>
            </a:r>
          </a:p>
        </p:txBody>
      </p:sp>
      <p:sp>
        <p:nvSpPr>
          <p:cNvPr id="3" name="Объект 2">
            <a:extLst>
              <a:ext uri="{FF2B5EF4-FFF2-40B4-BE49-F238E27FC236}">
                <a16:creationId xmlns:a16="http://schemas.microsoft.com/office/drawing/2014/main" id="{AC8DC8DF-5524-FFBA-16A6-D4329DB727C6}"/>
              </a:ext>
            </a:extLst>
          </p:cNvPr>
          <p:cNvSpPr>
            <a:spLocks noGrp="1"/>
          </p:cNvSpPr>
          <p:nvPr>
            <p:ph idx="1"/>
          </p:nvPr>
        </p:nvSpPr>
        <p:spPr>
          <a:xfrm>
            <a:off x="5189721" y="2348071"/>
            <a:ext cx="6620269" cy="4166497"/>
          </a:xfrm>
        </p:spPr>
        <p:txBody>
          <a:bodyPr>
            <a:normAutofit lnSpcReduction="10000"/>
          </a:bodyPr>
          <a:lstStyle/>
          <a:p>
            <a:pPr marL="0" indent="0" algn="just">
              <a:lnSpc>
                <a:spcPct val="100000"/>
              </a:lnSpc>
              <a:buNone/>
            </a:pPr>
            <a:r>
              <a:rPr lang="ru-RU" sz="1400" dirty="0">
                <a:solidFill>
                  <a:schemeClr val="tx2"/>
                </a:solidFill>
              </a:rPr>
              <a:t>4. Полнота содержания и интеграция отдельных образовательных областей: в соответствии с ФГОС ДО Программа предполагает всестороннее социально - коммуникативное, познавательное, речевое, художественно - эстетическое и физическое развитие воспитанников посредством различных видов детской активности. Деление Программы на образовательные области не означает, что каждая образовательная область осваивается </a:t>
            </a:r>
            <a:r>
              <a:rPr lang="ru-RU" sz="1400" dirty="0" err="1">
                <a:solidFill>
                  <a:schemeClr val="tx2"/>
                </a:solidFill>
              </a:rPr>
              <a:t>ребенком</a:t>
            </a:r>
            <a:r>
              <a:rPr lang="ru-RU" sz="1400" dirty="0">
                <a:solidFill>
                  <a:schemeClr val="tx2"/>
                </a:solidFill>
              </a:rPr>
              <a:t> по отдельности, в форме изолированных занятий по модели школьных предметов. Между отдельными разделами Программы существуют многообразные взаимосвязи: познавательное развитие воспитанников с ТНР тесно связано с речевым и социально-коммуникативным, художественно - эстетическое - с познавательным и речевым. Содержание образовательной деятельности в каждой области тесно связано с другими областями. Такая организация образовательного процесса соответствует особенностям развития воспитанников с ТНР дошкольного возраста;</a:t>
            </a:r>
          </a:p>
          <a:p>
            <a:pPr marL="0" indent="0" algn="just">
              <a:lnSpc>
                <a:spcPct val="100000"/>
              </a:lnSpc>
              <a:buNone/>
            </a:pPr>
            <a:r>
              <a:rPr lang="ru-RU" sz="1400" dirty="0">
                <a:solidFill>
                  <a:schemeClr val="tx2"/>
                </a:solidFill>
              </a:rPr>
              <a:t>5. Инвариантность ценностей и целей при вариативности средств реализации и достижения целей Программы: ФГОС ДО и Программа задают инвариантные ценности и ориентиры, с </a:t>
            </a:r>
            <a:r>
              <a:rPr lang="ru-RU" sz="1400" dirty="0" err="1">
                <a:solidFill>
                  <a:schemeClr val="tx2"/>
                </a:solidFill>
              </a:rPr>
              <a:t>учетом</a:t>
            </a:r>
            <a:r>
              <a:rPr lang="ru-RU" sz="1400" dirty="0">
                <a:solidFill>
                  <a:schemeClr val="tx2"/>
                </a:solidFill>
              </a:rPr>
              <a:t> которых ДОУ должна разработать свою адаптированную образовательную программу. При этом за ДОУ остаётся право выбора способов их достижения, выбора образовательных программ, учитывающих разнородность состава групп воспитанников, их психофизических особенностей, запросов родителей (законных представителей).</a:t>
            </a:r>
          </a:p>
        </p:txBody>
      </p:sp>
      <p:pic>
        <p:nvPicPr>
          <p:cNvPr id="4" name="Рисунок 3">
            <a:extLst>
              <a:ext uri="{FF2B5EF4-FFF2-40B4-BE49-F238E27FC236}">
                <a16:creationId xmlns:a16="http://schemas.microsoft.com/office/drawing/2014/main" id="{029CA2A5-CF4A-9F00-93EA-8943B3377E10}"/>
              </a:ext>
            </a:extLst>
          </p:cNvPr>
          <p:cNvPicPr>
            <a:picLocks noChangeAspect="1"/>
          </p:cNvPicPr>
          <p:nvPr/>
        </p:nvPicPr>
        <p:blipFill>
          <a:blip r:embed="rId2"/>
          <a:stretch>
            <a:fillRect/>
          </a:stretch>
        </p:blipFill>
        <p:spPr>
          <a:xfrm>
            <a:off x="176568" y="1151198"/>
            <a:ext cx="5005250" cy="5011346"/>
          </a:xfrm>
          <a:prstGeom prst="rect">
            <a:avLst/>
          </a:prstGeom>
        </p:spPr>
      </p:pic>
    </p:spTree>
    <p:extLst>
      <p:ext uri="{BB962C8B-B14F-4D97-AF65-F5344CB8AC3E}">
        <p14:creationId xmlns:p14="http://schemas.microsoft.com/office/powerpoint/2010/main" val="18372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1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FEDAFD3B-C6F4-8A92-38D9-482BC1758214}"/>
              </a:ext>
            </a:extLst>
          </p:cNvPr>
          <p:cNvSpPr>
            <a:spLocks noGrp="1"/>
          </p:cNvSpPr>
          <p:nvPr>
            <p:ph type="title"/>
          </p:nvPr>
        </p:nvSpPr>
        <p:spPr>
          <a:xfrm>
            <a:off x="457199" y="-90892"/>
            <a:ext cx="4952999" cy="1475183"/>
          </a:xfrm>
        </p:spPr>
        <p:txBody>
          <a:bodyPr>
            <a:normAutofit/>
          </a:bodyPr>
          <a:lstStyle/>
          <a:p>
            <a:r>
              <a:rPr lang="ru-RU" sz="2000" dirty="0">
                <a:solidFill>
                  <a:schemeClr val="tx2"/>
                </a:solidFill>
              </a:rPr>
              <a:t>Планируемые результаты (целевые ориентиры) освоения Программы детьми младшего дошкольного возраста с ТНР</a:t>
            </a:r>
          </a:p>
        </p:txBody>
      </p:sp>
      <p:sp>
        <p:nvSpPr>
          <p:cNvPr id="3" name="Объект 2">
            <a:extLst>
              <a:ext uri="{FF2B5EF4-FFF2-40B4-BE49-F238E27FC236}">
                <a16:creationId xmlns:a16="http://schemas.microsoft.com/office/drawing/2014/main" id="{6540563A-7BBB-2611-2EBA-C71E7C151EA0}"/>
              </a:ext>
            </a:extLst>
          </p:cNvPr>
          <p:cNvSpPr>
            <a:spLocks noGrp="1"/>
          </p:cNvSpPr>
          <p:nvPr>
            <p:ph idx="1"/>
          </p:nvPr>
        </p:nvSpPr>
        <p:spPr>
          <a:xfrm>
            <a:off x="457200" y="1187904"/>
            <a:ext cx="5426411" cy="5670096"/>
          </a:xfrm>
        </p:spPr>
        <p:txBody>
          <a:bodyPr>
            <a:normAutofit/>
          </a:bodyPr>
          <a:lstStyle/>
          <a:p>
            <a:pPr marL="0" indent="0" algn="just">
              <a:lnSpc>
                <a:spcPct val="100000"/>
              </a:lnSpc>
              <a:buNone/>
            </a:pPr>
            <a:r>
              <a:rPr lang="ru-RU" sz="1050" dirty="0">
                <a:solidFill>
                  <a:schemeClr val="tx2"/>
                </a:solidFill>
              </a:rPr>
              <a:t>1) способен к устойчивому эмоциональному контакту с педагогическим работником и обучающимися;</a:t>
            </a:r>
          </a:p>
          <a:p>
            <a:pPr marL="0" indent="0" algn="just">
              <a:lnSpc>
                <a:spcPct val="100000"/>
              </a:lnSpc>
              <a:buNone/>
            </a:pPr>
            <a:r>
              <a:rPr lang="ru-RU" sz="1050" dirty="0">
                <a:solidFill>
                  <a:schemeClr val="tx2"/>
                </a:solidFill>
              </a:rPr>
              <a:t>2) проявляет речевую активность, способность взаимодействовать с окружающими, желание общаться с помощью слова, стремится к расширению понимания речи;</a:t>
            </a:r>
          </a:p>
          <a:p>
            <a:pPr marL="0" indent="0" algn="just">
              <a:lnSpc>
                <a:spcPct val="100000"/>
              </a:lnSpc>
              <a:buNone/>
            </a:pPr>
            <a:r>
              <a:rPr lang="ru-RU" sz="1050" dirty="0">
                <a:solidFill>
                  <a:schemeClr val="tx2"/>
                </a:solidFill>
              </a:rPr>
              <a:t>3) понимает названия предметов, действий, признаков, встречающихся в повседневной речи;</a:t>
            </a:r>
          </a:p>
          <a:p>
            <a:pPr marL="0" indent="0" algn="just">
              <a:lnSpc>
                <a:spcPct val="100000"/>
              </a:lnSpc>
              <a:buNone/>
            </a:pPr>
            <a:r>
              <a:rPr lang="ru-RU" sz="1050" dirty="0">
                <a:solidFill>
                  <a:schemeClr val="tx2"/>
                </a:solidFill>
              </a:rPr>
              <a:t>4) пополняет активный словарный запас с последующим включением его в простые фразы;</a:t>
            </a:r>
          </a:p>
          <a:p>
            <a:pPr marL="0" indent="0" algn="just">
              <a:lnSpc>
                <a:spcPct val="100000"/>
              </a:lnSpc>
              <a:buNone/>
            </a:pPr>
            <a:r>
              <a:rPr lang="ru-RU" sz="1050" dirty="0">
                <a:solidFill>
                  <a:schemeClr val="tx2"/>
                </a:solidFill>
              </a:rPr>
              <a:t>5) понимает и выполняет словесные инструкции, выраженные простыми по степени сложности синтаксическими конструкциями;</a:t>
            </a:r>
          </a:p>
          <a:p>
            <a:pPr marL="0" indent="0" algn="just">
              <a:lnSpc>
                <a:spcPct val="100000"/>
              </a:lnSpc>
              <a:buNone/>
            </a:pPr>
            <a:r>
              <a:rPr lang="ru-RU" sz="1050" dirty="0">
                <a:solidFill>
                  <a:schemeClr val="tx2"/>
                </a:solidFill>
              </a:rPr>
              <a:t>6) различает значения бытовой лексики и их грамматические формы;</a:t>
            </a:r>
          </a:p>
          <a:p>
            <a:pPr marL="0" indent="0" algn="just">
              <a:lnSpc>
                <a:spcPct val="100000"/>
              </a:lnSpc>
              <a:buNone/>
            </a:pPr>
            <a:r>
              <a:rPr lang="ru-RU" sz="1050" dirty="0">
                <a:solidFill>
                  <a:schemeClr val="tx2"/>
                </a:solidFill>
              </a:rPr>
              <a:t>7) называет действия, предметы, </a:t>
            </a:r>
            <a:r>
              <a:rPr lang="ru-RU" sz="1050" dirty="0" err="1">
                <a:solidFill>
                  <a:schemeClr val="tx2"/>
                </a:solidFill>
              </a:rPr>
              <a:t>изображенные</a:t>
            </a:r>
            <a:r>
              <a:rPr lang="ru-RU" sz="1050" dirty="0">
                <a:solidFill>
                  <a:schemeClr val="tx2"/>
                </a:solidFill>
              </a:rPr>
              <a:t> на картинке, выполненные персонажами сказок или другими объектами;</a:t>
            </a:r>
          </a:p>
          <a:p>
            <a:pPr marL="0" indent="0" algn="just">
              <a:lnSpc>
                <a:spcPct val="100000"/>
              </a:lnSpc>
              <a:buNone/>
            </a:pPr>
            <a:r>
              <a:rPr lang="ru-RU" sz="1050" dirty="0">
                <a:solidFill>
                  <a:schemeClr val="tx2"/>
                </a:solidFill>
              </a:rPr>
              <a:t>8) участвует в элементарном диалоге (отвечает на вопросы после прочтения сказки, используя слова, простые предложения, состоящие из двух-трех слов, которые могут добавляться жестами);</a:t>
            </a:r>
          </a:p>
          <a:p>
            <a:pPr marL="0" indent="0" algn="just">
              <a:lnSpc>
                <a:spcPct val="100000"/>
              </a:lnSpc>
              <a:buNone/>
            </a:pPr>
            <a:r>
              <a:rPr lang="ru-RU" sz="1050" dirty="0">
                <a:solidFill>
                  <a:schemeClr val="tx2"/>
                </a:solidFill>
              </a:rPr>
              <a:t>9) рассказывает двустишья;</a:t>
            </a:r>
          </a:p>
          <a:p>
            <a:pPr marL="0" indent="0" algn="just">
              <a:lnSpc>
                <a:spcPct val="100000"/>
              </a:lnSpc>
              <a:buNone/>
            </a:pPr>
            <a:r>
              <a:rPr lang="ru-RU" sz="1050" dirty="0">
                <a:solidFill>
                  <a:schemeClr val="tx2"/>
                </a:solidFill>
              </a:rPr>
              <a:t>10) использует слова, простые предложения, состоящие из двух-трех слов, которые могут сопровождаться жестами;</a:t>
            </a:r>
          </a:p>
          <a:p>
            <a:pPr marL="0" indent="0" algn="just">
              <a:lnSpc>
                <a:spcPct val="100000"/>
              </a:lnSpc>
              <a:buNone/>
            </a:pPr>
            <a:r>
              <a:rPr lang="ru-RU" sz="1050" dirty="0">
                <a:solidFill>
                  <a:schemeClr val="tx2"/>
                </a:solidFill>
              </a:rPr>
              <a:t>11) произносит простые по артикуляции звуки;</a:t>
            </a:r>
          </a:p>
          <a:p>
            <a:pPr marL="0" indent="0" algn="just">
              <a:lnSpc>
                <a:spcPct val="100000"/>
              </a:lnSpc>
              <a:buNone/>
            </a:pPr>
            <a:r>
              <a:rPr lang="ru-RU" sz="1050" dirty="0">
                <a:solidFill>
                  <a:schemeClr val="tx2"/>
                </a:solidFill>
              </a:rPr>
              <a:t>12) воспроизводит </a:t>
            </a:r>
            <a:r>
              <a:rPr lang="ru-RU" sz="1050" dirty="0" err="1">
                <a:solidFill>
                  <a:schemeClr val="tx2"/>
                </a:solidFill>
              </a:rPr>
              <a:t>звукослоговую</a:t>
            </a:r>
            <a:r>
              <a:rPr lang="ru-RU" sz="1050" dirty="0">
                <a:solidFill>
                  <a:schemeClr val="tx2"/>
                </a:solidFill>
              </a:rPr>
              <a:t> структуру двухсложных слов, состоящих из открытых, закрытых слогов;</a:t>
            </a:r>
          </a:p>
          <a:p>
            <a:pPr marL="0" indent="0" algn="just">
              <a:lnSpc>
                <a:spcPct val="100000"/>
              </a:lnSpc>
              <a:buNone/>
            </a:pPr>
            <a:r>
              <a:rPr lang="ru-RU" sz="1050" dirty="0">
                <a:solidFill>
                  <a:schemeClr val="tx2"/>
                </a:solidFill>
              </a:rPr>
              <a:t>13) выполняет отдельные ролевые действия, носящие условный характер, участвует в разыгрывании сюжета: цепочки двух-трех действий;</a:t>
            </a:r>
          </a:p>
          <a:p>
            <a:pPr>
              <a:lnSpc>
                <a:spcPct val="100000"/>
              </a:lnSpc>
            </a:pPr>
            <a:endParaRPr lang="ru-RU" sz="600" dirty="0">
              <a:solidFill>
                <a:schemeClr val="tx2"/>
              </a:solidFill>
            </a:endParaRPr>
          </a:p>
        </p:txBody>
      </p:sp>
      <p:pic>
        <p:nvPicPr>
          <p:cNvPr id="50" name="Picture 4" descr="Лампочка на желтом фоне с нарисованными световыми лучами и шнуром">
            <a:extLst>
              <a:ext uri="{FF2B5EF4-FFF2-40B4-BE49-F238E27FC236}">
                <a16:creationId xmlns:a16="http://schemas.microsoft.com/office/drawing/2014/main" id="{B95314F5-7B5A-09E0-190B-256585F1E6F7}"/>
              </a:ext>
            </a:extLst>
          </p:cNvPr>
          <p:cNvPicPr>
            <a:picLocks noChangeAspect="1"/>
          </p:cNvPicPr>
          <p:nvPr/>
        </p:nvPicPr>
        <p:blipFill rotWithShape="1">
          <a:blip r:embed="rId2"/>
          <a:srcRect l="44660" r="402"/>
          <a:stretch/>
        </p:blipFill>
        <p:spPr>
          <a:xfrm>
            <a:off x="6075730" y="-3440"/>
            <a:ext cx="6129239" cy="6861439"/>
          </a:xfrm>
          <a:prstGeom prst="rect">
            <a:avLst/>
          </a:prstGeom>
        </p:spPr>
      </p:pic>
    </p:spTree>
    <p:extLst>
      <p:ext uri="{BB962C8B-B14F-4D97-AF65-F5344CB8AC3E}">
        <p14:creationId xmlns:p14="http://schemas.microsoft.com/office/powerpoint/2010/main" val="63656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2341373B-8118-87EC-8A84-0FEBB63AF933}"/>
              </a:ext>
            </a:extLst>
          </p:cNvPr>
          <p:cNvSpPr>
            <a:spLocks noGrp="1"/>
          </p:cNvSpPr>
          <p:nvPr>
            <p:ph type="title"/>
          </p:nvPr>
        </p:nvSpPr>
        <p:spPr>
          <a:xfrm>
            <a:off x="192527" y="-61552"/>
            <a:ext cx="6159160" cy="1946571"/>
          </a:xfrm>
        </p:spPr>
        <p:txBody>
          <a:bodyPr>
            <a:normAutofit/>
          </a:bodyPr>
          <a:lstStyle/>
          <a:p>
            <a:r>
              <a:rPr lang="ru-RU" sz="2800" dirty="0">
                <a:solidFill>
                  <a:schemeClr val="tx2"/>
                </a:solidFill>
              </a:rPr>
              <a:t>Планируемые результаты (целевые ориентиры) освоения Программы детьми младшего дошкольного возраста с ТНР</a:t>
            </a:r>
          </a:p>
        </p:txBody>
      </p:sp>
      <p:sp>
        <p:nvSpPr>
          <p:cNvPr id="3" name="Объект 2">
            <a:extLst>
              <a:ext uri="{FF2B5EF4-FFF2-40B4-BE49-F238E27FC236}">
                <a16:creationId xmlns:a16="http://schemas.microsoft.com/office/drawing/2014/main" id="{AAD1D3BD-FA99-D720-A051-5C0602C8DA74}"/>
              </a:ext>
            </a:extLst>
          </p:cNvPr>
          <p:cNvSpPr>
            <a:spLocks noGrp="1"/>
          </p:cNvSpPr>
          <p:nvPr>
            <p:ph idx="1"/>
          </p:nvPr>
        </p:nvSpPr>
        <p:spPr>
          <a:xfrm>
            <a:off x="117476" y="1750991"/>
            <a:ext cx="5794121" cy="4763578"/>
          </a:xfrm>
        </p:spPr>
        <p:txBody>
          <a:bodyPr>
            <a:noAutofit/>
          </a:bodyPr>
          <a:lstStyle/>
          <a:p>
            <a:pPr marL="0" indent="0" algn="just">
              <a:lnSpc>
                <a:spcPct val="100000"/>
              </a:lnSpc>
              <a:buNone/>
            </a:pPr>
            <a:r>
              <a:rPr lang="ru-RU" sz="1200" dirty="0">
                <a:solidFill>
                  <a:schemeClr val="tx2"/>
                </a:solidFill>
              </a:rPr>
              <a:t>14) соблюдает в игре элементарные правила;</a:t>
            </a:r>
          </a:p>
          <a:p>
            <a:pPr marL="0" indent="0" algn="just">
              <a:lnSpc>
                <a:spcPct val="100000"/>
              </a:lnSpc>
              <a:buNone/>
            </a:pPr>
            <a:r>
              <a:rPr lang="ru-RU" sz="1200" dirty="0">
                <a:solidFill>
                  <a:schemeClr val="tx2"/>
                </a:solidFill>
              </a:rPr>
              <a:t>15) осуществляет перенос, сформированных ранее игровых действий в различные игры;</a:t>
            </a:r>
          </a:p>
          <a:p>
            <a:pPr marL="0" indent="0" algn="just">
              <a:lnSpc>
                <a:spcPct val="100000"/>
              </a:lnSpc>
              <a:buNone/>
            </a:pPr>
            <a:r>
              <a:rPr lang="ru-RU" sz="1200" dirty="0">
                <a:solidFill>
                  <a:schemeClr val="tx2"/>
                </a:solidFill>
              </a:rPr>
              <a:t>16) проявляет интерес к действиям других воспитанников, может им подражать;</a:t>
            </a:r>
          </a:p>
          <a:p>
            <a:pPr marL="0" indent="0" algn="just">
              <a:lnSpc>
                <a:spcPct val="100000"/>
              </a:lnSpc>
              <a:buNone/>
            </a:pPr>
            <a:r>
              <a:rPr lang="ru-RU" sz="1200" dirty="0">
                <a:solidFill>
                  <a:schemeClr val="tx2"/>
                </a:solidFill>
              </a:rPr>
              <a:t>17) замечает несоответствие поведения других воспитанников требованиям педагогического работника;</a:t>
            </a:r>
          </a:p>
          <a:p>
            <a:pPr marL="0" indent="0" algn="just">
              <a:lnSpc>
                <a:spcPct val="100000"/>
              </a:lnSpc>
              <a:buNone/>
            </a:pPr>
            <a:r>
              <a:rPr lang="ru-RU" sz="1200" dirty="0">
                <a:solidFill>
                  <a:schemeClr val="tx2"/>
                </a:solidFill>
              </a:rPr>
              <a:t>18) выражает интерес и проявляет внимание к различным эмоциональным состояниям человека;</a:t>
            </a:r>
          </a:p>
          <a:p>
            <a:pPr marL="0" indent="0" algn="just">
              <a:lnSpc>
                <a:spcPct val="100000"/>
              </a:lnSpc>
              <a:buNone/>
            </a:pPr>
            <a:r>
              <a:rPr lang="ru-RU" sz="1200" dirty="0">
                <a:solidFill>
                  <a:schemeClr val="tx2"/>
                </a:solidFill>
              </a:rPr>
              <a:t>19) показывает по словесной инструкции и может назвать два-четыре основных цвета и две-три формы;</a:t>
            </a:r>
          </a:p>
          <a:p>
            <a:pPr marL="0" indent="0" algn="just">
              <a:lnSpc>
                <a:spcPct val="100000"/>
              </a:lnSpc>
              <a:buNone/>
            </a:pPr>
            <a:r>
              <a:rPr lang="ru-RU" sz="1200" dirty="0">
                <a:solidFill>
                  <a:schemeClr val="tx2"/>
                </a:solidFill>
              </a:rPr>
              <a:t>20) выбирает из трех предметов разной величины «самый большой» («самый маленький»);</a:t>
            </a:r>
          </a:p>
          <a:p>
            <a:pPr marL="0" indent="0" algn="just">
              <a:lnSpc>
                <a:spcPct val="100000"/>
              </a:lnSpc>
              <a:buNone/>
            </a:pPr>
            <a:r>
              <a:rPr lang="ru-RU" sz="1200" dirty="0">
                <a:solidFill>
                  <a:schemeClr val="tx2"/>
                </a:solidFill>
              </a:rPr>
              <a:t>21) усваивает сведения о мире людей и рукотворных материалах;</a:t>
            </a:r>
          </a:p>
          <a:p>
            <a:pPr marL="0" indent="0" algn="just">
              <a:lnSpc>
                <a:spcPct val="100000"/>
              </a:lnSpc>
              <a:buNone/>
            </a:pPr>
            <a:r>
              <a:rPr lang="ru-RU" sz="1200" dirty="0">
                <a:solidFill>
                  <a:schemeClr val="tx2"/>
                </a:solidFill>
              </a:rPr>
              <a:t>22) считает с соблюдением принципа «один к одному» (в доступных пределах счета);</a:t>
            </a:r>
          </a:p>
          <a:p>
            <a:pPr marL="0" indent="0" algn="just">
              <a:lnSpc>
                <a:spcPct val="100000"/>
              </a:lnSpc>
              <a:buNone/>
            </a:pPr>
            <a:r>
              <a:rPr lang="ru-RU" sz="1200" dirty="0">
                <a:solidFill>
                  <a:schemeClr val="tx2"/>
                </a:solidFill>
              </a:rPr>
              <a:t>23) знает реальные явления и их изображения: контрастные времена года (лето и зима) и части суток (день и ночь);</a:t>
            </a:r>
          </a:p>
          <a:p>
            <a:pPr marL="0" indent="0" algn="just">
              <a:lnSpc>
                <a:spcPct val="100000"/>
              </a:lnSpc>
              <a:buNone/>
            </a:pPr>
            <a:r>
              <a:rPr lang="ru-RU" sz="1200" dirty="0">
                <a:solidFill>
                  <a:schemeClr val="tx2"/>
                </a:solidFill>
              </a:rPr>
              <a:t>24) эмоционально положительно относится ко всем видам детской деятельности, </a:t>
            </a:r>
            <a:r>
              <a:rPr lang="ru-RU" sz="1200" dirty="0" err="1">
                <a:solidFill>
                  <a:schemeClr val="tx2"/>
                </a:solidFill>
              </a:rPr>
              <a:t>ее</a:t>
            </a:r>
            <a:r>
              <a:rPr lang="ru-RU" sz="1200" dirty="0">
                <a:solidFill>
                  <a:schemeClr val="tx2"/>
                </a:solidFill>
              </a:rPr>
              <a:t> процессу и результатам;</a:t>
            </a:r>
          </a:p>
        </p:txBody>
      </p:sp>
      <p:pic>
        <p:nvPicPr>
          <p:cNvPr id="4" name="Рисунок 3">
            <a:extLst>
              <a:ext uri="{FF2B5EF4-FFF2-40B4-BE49-F238E27FC236}">
                <a16:creationId xmlns:a16="http://schemas.microsoft.com/office/drawing/2014/main" id="{1C952E19-1EEA-FBFC-8E35-182696971977}"/>
              </a:ext>
            </a:extLst>
          </p:cNvPr>
          <p:cNvPicPr>
            <a:picLocks noChangeAspect="1"/>
          </p:cNvPicPr>
          <p:nvPr/>
        </p:nvPicPr>
        <p:blipFill>
          <a:blip r:embed="rId2"/>
          <a:stretch>
            <a:fillRect/>
          </a:stretch>
        </p:blipFill>
        <p:spPr>
          <a:xfrm>
            <a:off x="6067913" y="0"/>
            <a:ext cx="6121039" cy="6858000"/>
          </a:xfrm>
          <a:prstGeom prst="rect">
            <a:avLst/>
          </a:prstGeom>
        </p:spPr>
      </p:pic>
    </p:spTree>
    <p:extLst>
      <p:ext uri="{BB962C8B-B14F-4D97-AF65-F5344CB8AC3E}">
        <p14:creationId xmlns:p14="http://schemas.microsoft.com/office/powerpoint/2010/main" val="159381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56" name="Straight Connector 5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DED8B131-A4FC-FFF5-C29C-E61BB1A1B0AE}"/>
              </a:ext>
            </a:extLst>
          </p:cNvPr>
          <p:cNvSpPr>
            <a:spLocks noGrp="1"/>
          </p:cNvSpPr>
          <p:nvPr>
            <p:ph type="title"/>
          </p:nvPr>
        </p:nvSpPr>
        <p:spPr>
          <a:xfrm>
            <a:off x="317529" y="-3440"/>
            <a:ext cx="4952999" cy="1686986"/>
          </a:xfrm>
        </p:spPr>
        <p:txBody>
          <a:bodyPr>
            <a:normAutofit/>
          </a:bodyPr>
          <a:lstStyle/>
          <a:p>
            <a:r>
              <a:rPr lang="ru-RU" sz="2400" dirty="0">
                <a:solidFill>
                  <a:schemeClr val="tx2"/>
                </a:solidFill>
              </a:rPr>
              <a:t>Планируемые результаты (целевые ориентиры) освоения Программы детьми младшего дошкольного возраста с ТНР</a:t>
            </a:r>
          </a:p>
        </p:txBody>
      </p:sp>
      <p:sp>
        <p:nvSpPr>
          <p:cNvPr id="3" name="Объект 2">
            <a:extLst>
              <a:ext uri="{FF2B5EF4-FFF2-40B4-BE49-F238E27FC236}">
                <a16:creationId xmlns:a16="http://schemas.microsoft.com/office/drawing/2014/main" id="{2D5322E5-F4EE-ED28-F31F-0CE8435F1488}"/>
              </a:ext>
            </a:extLst>
          </p:cNvPr>
          <p:cNvSpPr>
            <a:spLocks noGrp="1"/>
          </p:cNvSpPr>
          <p:nvPr>
            <p:ph idx="1"/>
          </p:nvPr>
        </p:nvSpPr>
        <p:spPr>
          <a:xfrm>
            <a:off x="214899" y="1671571"/>
            <a:ext cx="5668711" cy="5014707"/>
          </a:xfrm>
        </p:spPr>
        <p:txBody>
          <a:bodyPr>
            <a:normAutofit lnSpcReduction="10000"/>
          </a:bodyPr>
          <a:lstStyle/>
          <a:p>
            <a:pPr algn="just">
              <a:lnSpc>
                <a:spcPct val="100000"/>
              </a:lnSpc>
            </a:pPr>
            <a:r>
              <a:rPr lang="ru-RU" sz="1200" dirty="0">
                <a:solidFill>
                  <a:schemeClr val="tx2"/>
                </a:solidFill>
              </a:rPr>
              <a:t>25) владеет некоторыми операционально-техническими сторонами изобразительной деятельности, пользуется карандашами, фломастерами, кистью, мелом, мелками;</a:t>
            </a:r>
          </a:p>
          <a:p>
            <a:pPr algn="just">
              <a:lnSpc>
                <a:spcPct val="100000"/>
              </a:lnSpc>
            </a:pPr>
            <a:r>
              <a:rPr lang="ru-RU" sz="1200" dirty="0">
                <a:solidFill>
                  <a:schemeClr val="tx2"/>
                </a:solidFill>
              </a:rPr>
              <a:t>26) планирует основные этапы предстоящей работы с помощью педагогического работника;</a:t>
            </a:r>
          </a:p>
          <a:p>
            <a:pPr algn="just">
              <a:lnSpc>
                <a:spcPct val="100000"/>
              </a:lnSpc>
            </a:pPr>
            <a:r>
              <a:rPr lang="ru-RU" sz="1200" dirty="0">
                <a:solidFill>
                  <a:schemeClr val="tx2"/>
                </a:solidFill>
              </a:rPr>
              <a:t>27) с помощью педагогического работника и самостоятельно выполняет ритмические движения с музыкальным сопровождением;</a:t>
            </a:r>
          </a:p>
          <a:p>
            <a:pPr algn="just">
              <a:lnSpc>
                <a:spcPct val="100000"/>
              </a:lnSpc>
            </a:pPr>
            <a:r>
              <a:rPr lang="ru-RU" sz="1200" dirty="0">
                <a:solidFill>
                  <a:schemeClr val="tx2"/>
                </a:solidFill>
              </a:rPr>
              <a:t>28) осваивает различные виды движения (бег, лазанье, перешагивание);</a:t>
            </a:r>
          </a:p>
          <a:p>
            <a:pPr algn="just">
              <a:lnSpc>
                <a:spcPct val="100000"/>
              </a:lnSpc>
            </a:pPr>
            <a:r>
              <a:rPr lang="ru-RU" sz="1200" dirty="0">
                <a:solidFill>
                  <a:schemeClr val="tx2"/>
                </a:solidFill>
              </a:rPr>
              <a:t>29) обладает навыками элементарной ориентировки в пространстве, (движение по сенсорным дорожкам и коврикам, погружение и перемещение в сухом бассейне);</a:t>
            </a:r>
          </a:p>
          <a:p>
            <a:pPr algn="just">
              <a:lnSpc>
                <a:spcPct val="100000"/>
              </a:lnSpc>
            </a:pPr>
            <a:r>
              <a:rPr lang="ru-RU" sz="1200" dirty="0">
                <a:solidFill>
                  <a:schemeClr val="tx2"/>
                </a:solidFill>
              </a:rPr>
              <a:t>30) действует в соответствии с инструкцией;</a:t>
            </a:r>
          </a:p>
          <a:p>
            <a:pPr algn="just">
              <a:lnSpc>
                <a:spcPct val="100000"/>
              </a:lnSpc>
            </a:pPr>
            <a:r>
              <a:rPr lang="ru-RU" sz="1200" dirty="0">
                <a:solidFill>
                  <a:schemeClr val="tx2"/>
                </a:solidFill>
              </a:rPr>
              <a:t>31) выполняет по образцу, а затем самостоятельно простейшие построения и перестроения, физические упражнения в соответствии с указаниями инструктора по физической культуре (воспитателя);</a:t>
            </a:r>
          </a:p>
          <a:p>
            <a:pPr algn="just">
              <a:lnSpc>
                <a:spcPct val="100000"/>
              </a:lnSpc>
            </a:pPr>
            <a:r>
              <a:rPr lang="ru-RU" sz="1200" dirty="0">
                <a:solidFill>
                  <a:schemeClr val="tx2"/>
                </a:solidFill>
              </a:rPr>
              <a:t>32) стремится принимать активное участие в подвижных играх;</a:t>
            </a:r>
          </a:p>
          <a:p>
            <a:pPr algn="just">
              <a:lnSpc>
                <a:spcPct val="100000"/>
              </a:lnSpc>
            </a:pPr>
            <a:r>
              <a:rPr lang="ru-RU" sz="1200" dirty="0">
                <a:solidFill>
                  <a:schemeClr val="tx2"/>
                </a:solidFill>
              </a:rPr>
              <a:t>33) выполняет орудийные действия с предметами бытового назначения с незначительной помощью педагогического работника;</a:t>
            </a:r>
          </a:p>
          <a:p>
            <a:pPr algn="just">
              <a:lnSpc>
                <a:spcPct val="100000"/>
              </a:lnSpc>
            </a:pPr>
            <a:r>
              <a:rPr lang="ru-RU" sz="1200" dirty="0">
                <a:solidFill>
                  <a:schemeClr val="tx2"/>
                </a:solidFill>
              </a:rPr>
              <a:t>34) с незначительной помощью педагогического работника стремится поддерживать опрятность во внешнем виде, выполняет основные культурно-гигиенические действия, ориентируясь на образец и словесные просьбы педагогического работника.</a:t>
            </a:r>
          </a:p>
        </p:txBody>
      </p:sp>
      <p:pic>
        <p:nvPicPr>
          <p:cNvPr id="4" name="Рисунок 3">
            <a:extLst>
              <a:ext uri="{FF2B5EF4-FFF2-40B4-BE49-F238E27FC236}">
                <a16:creationId xmlns:a16="http://schemas.microsoft.com/office/drawing/2014/main" id="{B91FDC66-1392-1740-503F-6535F77ACF67}"/>
              </a:ext>
            </a:extLst>
          </p:cNvPr>
          <p:cNvPicPr>
            <a:picLocks noChangeAspect="1"/>
          </p:cNvPicPr>
          <p:nvPr/>
        </p:nvPicPr>
        <p:blipFill rotWithShape="1">
          <a:blip r:embed="rId2"/>
          <a:srcRect t="88" r="2" b="2"/>
          <a:stretch/>
        </p:blipFill>
        <p:spPr>
          <a:xfrm>
            <a:off x="6075730" y="-3440"/>
            <a:ext cx="6129239" cy="6861439"/>
          </a:xfrm>
          <a:prstGeom prst="rect">
            <a:avLst/>
          </a:prstGeom>
        </p:spPr>
      </p:pic>
    </p:spTree>
    <p:extLst>
      <p:ext uri="{BB962C8B-B14F-4D97-AF65-F5344CB8AC3E}">
        <p14:creationId xmlns:p14="http://schemas.microsoft.com/office/powerpoint/2010/main" val="3270529864"/>
      </p:ext>
    </p:extLst>
  </p:cSld>
  <p:clrMapOvr>
    <a:masterClrMapping/>
  </p:clrMapOvr>
</p:sld>
</file>

<file path=ppt/theme/theme1.xml><?xml version="1.0" encoding="utf-8"?>
<a:theme xmlns:a="http://schemas.openxmlformats.org/drawingml/2006/main" name="SineVTI">
  <a:themeElements>
    <a:clrScheme name="AnalogousFromRegularSeedRightStep">
      <a:dk1>
        <a:srgbClr val="000000"/>
      </a:dk1>
      <a:lt1>
        <a:srgbClr val="FFFFFF"/>
      </a:lt1>
      <a:dk2>
        <a:srgbClr val="1B2C30"/>
      </a:dk2>
      <a:lt2>
        <a:srgbClr val="F3F0F1"/>
      </a:lt2>
      <a:accent1>
        <a:srgbClr val="20B695"/>
      </a:accent1>
      <a:accent2>
        <a:srgbClr val="17B0D5"/>
      </a:accent2>
      <a:accent3>
        <a:srgbClr val="2973E7"/>
      </a:accent3>
      <a:accent4>
        <a:srgbClr val="423DDC"/>
      </a:accent4>
      <a:accent5>
        <a:srgbClr val="7E29E7"/>
      </a:accent5>
      <a:accent6>
        <a:srgbClr val="BB17D5"/>
      </a:accent6>
      <a:hlink>
        <a:srgbClr val="BF3F5B"/>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238</TotalTime>
  <Words>3816</Words>
  <Application>Microsoft Office PowerPoint</Application>
  <PresentationFormat>Широкоэкранный</PresentationFormat>
  <Paragraphs>141</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Avenir Next LT Pro</vt:lpstr>
      <vt:lpstr>Posterama</vt:lpstr>
      <vt:lpstr>Times New Roman</vt:lpstr>
      <vt:lpstr>Times New Roman CYR</vt:lpstr>
      <vt:lpstr>SineVTI</vt:lpstr>
      <vt:lpstr>Краткая презентация АОП</vt:lpstr>
      <vt:lpstr>Цель Программы</vt:lpstr>
      <vt:lpstr>Задачи Программы</vt:lpstr>
      <vt:lpstr>Принципы формирования Программы</vt:lpstr>
      <vt:lpstr>Подходы к формированию Программы</vt:lpstr>
      <vt:lpstr>Подходы к формированию Программы</vt:lpstr>
      <vt:lpstr>Планируемые результаты (целевые ориентиры) освоения Программы детьми младшего дошкольного возраста с ТНР</vt:lpstr>
      <vt:lpstr>Планируемые результаты (целевые ориентиры) освоения Программы детьми младшего дошкольного возраста с ТНР</vt:lpstr>
      <vt:lpstr>Планируемые результаты (целевые ориентиры) освоения Программы детьми младшего дошкольного возраста с ТНР</vt:lpstr>
      <vt:lpstr>Планируемые результаты (целевые ориентиры) на этапе завершения освоения Программы</vt:lpstr>
      <vt:lpstr>Планируемые результаты (целевые ориентиры) на этапе завершения освоения Программы</vt:lpstr>
      <vt:lpstr>Планируемые результаты (целевые ориентиры) на этапе завершения освоения Программы</vt:lpstr>
      <vt:lpstr>Особенности взаимодействия педагогического коллектива с семьями дошкольников с ТНР:</vt:lpstr>
      <vt:lpstr>Особенности взаимодействия педагогического коллектива с семьями дошкольников с ТНР:</vt:lpstr>
      <vt:lpstr>Особенности взаимодействия педагогического коллектива с семьями дошкольников с ТНР:</vt:lpstr>
      <vt:lpstr>Часть Программы, формируемая участниками образовательных отношений</vt:lpstr>
      <vt:lpstr>Планируемые результаты: речевое развитие</vt:lpstr>
      <vt:lpstr>Планируемые результаты: познавательное развитие</vt:lpstr>
      <vt:lpstr>Планируемые результаты: социально-коммуникативное развитие</vt:lpstr>
      <vt:lpstr>Планируемые результаты: художественно-эстетическое развитие</vt:lpstr>
      <vt:lpstr>Планируемые результаты: физическое развитие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Краткая презентация АОП</dc:title>
  <dc:creator>Екатерина Суралёва</dc:creator>
  <cp:lastModifiedBy>Екатерина Суралёва</cp:lastModifiedBy>
  <cp:revision>2</cp:revision>
  <dcterms:created xsi:type="dcterms:W3CDTF">2023-08-31T06:29:15Z</dcterms:created>
  <dcterms:modified xsi:type="dcterms:W3CDTF">2023-08-31T10:27:50Z</dcterms:modified>
</cp:coreProperties>
</file>