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62" r:id="rId3"/>
    <p:sldId id="264" r:id="rId4"/>
    <p:sldId id="263" r:id="rId5"/>
    <p:sldId id="260" r:id="rId6"/>
    <p:sldId id="271" r:id="rId7"/>
    <p:sldId id="265" r:id="rId8"/>
    <p:sldId id="267" r:id="rId9"/>
    <p:sldId id="269" r:id="rId10"/>
    <p:sldId id="270" r:id="rId11"/>
    <p:sldId id="276" r:id="rId12"/>
    <p:sldId id="275" r:id="rId13"/>
    <p:sldId id="273" r:id="rId14"/>
    <p:sldId id="277" r:id="rId15"/>
    <p:sldId id="274" r:id="rId16"/>
  </p:sldIdLst>
  <p:sldSz cx="9144000" cy="6858000" type="screen4x3"/>
  <p:notesSz cx="6858000" cy="9144000"/>
  <p:custDataLst>
    <p:tags r:id="rId19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74A"/>
    <a:srgbClr val="3399FF"/>
    <a:srgbClr val="666699"/>
    <a:srgbClr val="E5907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21406" autoAdjust="0"/>
    <p:restoredTop sz="84583" autoAdjust="0"/>
  </p:normalViewPr>
  <p:slideViewPr>
    <p:cSldViewPr>
      <p:cViewPr varScale="1">
        <p:scale>
          <a:sx n="69" d="100"/>
          <a:sy n="69" d="100"/>
        </p:scale>
        <p:origin x="-109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492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663A1-BE93-4F19-BCAE-33E954C20B2B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4328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Оригинальные шаблоны для презентаций: </a:t>
            </a:r>
            <a:r>
              <a:rPr lang="ru-RU" sz="1200" dirty="0" smtClean="0">
                <a:hlinkClick r:id="rId3"/>
              </a:rPr>
              <a:t>https://presentation-creation.ru/powerpoint-templates.html</a:t>
            </a:r>
            <a:r>
              <a:rPr lang="en-US" sz="1200" dirty="0" smtClean="0"/>
              <a:t> </a:t>
            </a:r>
            <a:endParaRPr lang="ru-RU" sz="1200" dirty="0" smtClean="0"/>
          </a:p>
          <a:p>
            <a:r>
              <a:rPr lang="ru-RU" sz="1200" smtClean="0"/>
              <a:t>Бесплатно и без регистрации.</a:t>
            </a:r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21614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720" y="1340768"/>
            <a:ext cx="5897185" cy="1152128"/>
          </a:xfrm>
        </p:spPr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</a:t>
            </a:r>
            <a:r>
              <a:rPr lang="en-US" dirty="0" smtClean="0"/>
              <a:t> </a:t>
            </a: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2339752" y="116632"/>
            <a:ext cx="6804248" cy="1150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" name="Текст 2"/>
          <p:cNvSpPr>
            <a:spLocks noGrp="1"/>
          </p:cNvSpPr>
          <p:nvPr>
            <p:ph idx="1"/>
          </p:nvPr>
        </p:nvSpPr>
        <p:spPr>
          <a:xfrm>
            <a:off x="179512" y="1988840"/>
            <a:ext cx="7488832" cy="3312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4320480" cy="4093915"/>
          </a:xfrm>
        </p:spPr>
        <p:txBody>
          <a:bodyPr/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accent1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071389"/>
            <a:ext cx="4320480" cy="4093915"/>
          </a:xfrm>
        </p:spPr>
        <p:txBody>
          <a:bodyPr/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accent1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5310" y="6410896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116632"/>
            <a:ext cx="6804248" cy="1150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1988840"/>
            <a:ext cx="7488832" cy="3312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1">
              <a:lumMod val="7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642918"/>
            <a:ext cx="6429419" cy="4929222"/>
          </a:xfrm>
        </p:spPr>
        <p:txBody>
          <a:bodyPr>
            <a:noAutofit/>
          </a:bodyPr>
          <a:lstStyle/>
          <a:p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>
                <a:solidFill>
                  <a:schemeClr val="accent1">
                    <a:lumMod val="50000"/>
                  </a:schemeClr>
                </a:solidFill>
              </a:rPr>
              <a:t>Исследовательский долгосрочный экологический проект</a:t>
            </a:r>
            <a:br>
              <a:rPr lang="ru-RU" sz="48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4800" dirty="0" smtClean="0">
                <a:solidFill>
                  <a:schemeClr val="accent1">
                    <a:lumMod val="50000"/>
                  </a:schemeClr>
                </a:solidFill>
              </a:rPr>
              <a:t>«Наши зеленые питомцы»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1200" b="0" dirty="0" smtClean="0">
                <a:effectLst/>
              </a:rPr>
              <a:t/>
            </a:r>
            <a:br>
              <a:rPr lang="ru-RU" sz="1200" b="0" dirty="0" smtClean="0">
                <a:effectLst/>
              </a:rPr>
            </a:br>
            <a:r>
              <a:rPr lang="ru-RU" sz="2400" dirty="0" smtClean="0">
                <a:solidFill>
                  <a:schemeClr val="tx1"/>
                </a:solidFill>
                <a:effectLst/>
              </a:rPr>
              <a:t>Младшая группа </a:t>
            </a:r>
            <a:r>
              <a:rPr lang="ru-RU" sz="2400" dirty="0" err="1" smtClean="0">
                <a:solidFill>
                  <a:schemeClr val="tx1"/>
                </a:solidFill>
                <a:effectLst/>
              </a:rPr>
              <a:t>общеразвивающей</a:t>
            </a:r>
            <a:r>
              <a:rPr lang="ru-RU" sz="2400" dirty="0" smtClean="0">
                <a:solidFill>
                  <a:schemeClr val="tx1"/>
                </a:solidFill>
                <a:effectLst/>
              </a:rPr>
              <a:t> направленности «Родничок»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endParaRPr lang="ru-RU" sz="4800" b="1" dirty="0"/>
          </a:p>
        </p:txBody>
      </p:sp>
    </p:spTree>
    <p:extLst>
      <p:ext uri="{BB962C8B-B14F-4D97-AF65-F5344CB8AC3E}">
        <p14:creationId xmlns=""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298" y="116633"/>
            <a:ext cx="5929354" cy="7406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  <a:t>Опыты, эксперименты, наблюдения</a:t>
            </a:r>
            <a:endParaRPr lang="ru-RU" sz="24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C:\Users\Дима\Downloads\WhatsApp Image 2022-05-10 at 13.06.1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857232"/>
            <a:ext cx="2214577" cy="2952770"/>
          </a:xfrm>
          <a:prstGeom prst="rect">
            <a:avLst/>
          </a:prstGeom>
          <a:noFill/>
        </p:spPr>
      </p:pic>
      <p:pic>
        <p:nvPicPr>
          <p:cNvPr id="26627" name="Picture 3" descr="C:\Users\Дима\Downloads\WhatsApp Image 2022-05-10 at 13.06.12 (1)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857232"/>
            <a:ext cx="2286016" cy="3000396"/>
          </a:xfrm>
          <a:prstGeom prst="rect">
            <a:avLst/>
          </a:prstGeom>
          <a:noFill/>
        </p:spPr>
      </p:pic>
      <p:pic>
        <p:nvPicPr>
          <p:cNvPr id="26628" name="Picture 4" descr="C:\Users\Дима\Downloads\WhatsApp Image 2022-05-10 at 13.09.05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000504"/>
            <a:ext cx="3000396" cy="2250297"/>
          </a:xfrm>
          <a:prstGeom prst="rect">
            <a:avLst/>
          </a:prstGeom>
          <a:noFill/>
        </p:spPr>
      </p:pic>
      <p:pic>
        <p:nvPicPr>
          <p:cNvPr id="26629" name="Picture 5" descr="C:\Users\Дима\Downloads\WhatsApp Image 2022-05-10 at 13.09.05 (1)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1802" y="4000504"/>
            <a:ext cx="2952770" cy="2214578"/>
          </a:xfrm>
          <a:prstGeom prst="rect">
            <a:avLst/>
          </a:prstGeom>
          <a:noFill/>
        </p:spPr>
      </p:pic>
      <p:pic>
        <p:nvPicPr>
          <p:cNvPr id="26630" name="Picture 6" descr="C:\Users\Дима\Downloads\WhatsApp Image 2022-05-10 at 13.13.39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86512" y="857232"/>
            <a:ext cx="2286016" cy="3048021"/>
          </a:xfrm>
          <a:prstGeom prst="rect">
            <a:avLst/>
          </a:prstGeom>
          <a:noFill/>
        </p:spPr>
      </p:pic>
      <p:sp>
        <p:nvSpPr>
          <p:cNvPr id="26632" name="AutoShape 8" descr="blob:https://web.whatsapp.com/ca9c8198-b9f5-40cb-9565-bd1ba2df8b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633" name="Picture 9" descr="C:\Users\Дима\Downloads\WhatsApp Image 2022-05-10 at 13.09.05 (2).jpeg"/>
          <p:cNvPicPr>
            <a:picLocks noChangeAspect="1" noChangeArrowheads="1"/>
          </p:cNvPicPr>
          <p:nvPr/>
        </p:nvPicPr>
        <p:blipFill>
          <a:blip r:embed="rId7"/>
          <a:srcRect b="41666"/>
          <a:stretch>
            <a:fillRect/>
          </a:stretch>
        </p:blipFill>
        <p:spPr bwMode="auto">
          <a:xfrm>
            <a:off x="6143572" y="4000505"/>
            <a:ext cx="3000428" cy="221457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00364" y="285728"/>
            <a:ext cx="5897185" cy="785818"/>
          </a:xfrm>
        </p:spPr>
        <p:txBody>
          <a:bodyPr>
            <a:noAutofit/>
          </a:bodyPr>
          <a:lstStyle/>
          <a:p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Художественная литература</a:t>
            </a:r>
            <a:endParaRPr lang="ru-RU" sz="24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 descr="C:\Users\Дима\Downloads\WhatsApp Image 2022-05-10 at 14.29.14.jpeg"/>
          <p:cNvPicPr>
            <a:picLocks noChangeAspect="1" noChangeArrowheads="1"/>
          </p:cNvPicPr>
          <p:nvPr/>
        </p:nvPicPr>
        <p:blipFill>
          <a:blip r:embed="rId2"/>
          <a:srcRect t="32292" b="34375"/>
          <a:stretch>
            <a:fillRect/>
          </a:stretch>
        </p:blipFill>
        <p:spPr bwMode="auto">
          <a:xfrm>
            <a:off x="0" y="0"/>
            <a:ext cx="9144000" cy="684951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285727"/>
            <a:ext cx="6786610" cy="785819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  <a:t>«Дидактические и настольно-печатные игры»</a:t>
            </a:r>
            <a:endParaRPr lang="ru-RU" sz="24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 descr="C:\Users\Дима\Downloads\WhatsApp Image 2022-05-10 at 14.27.54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142984"/>
            <a:ext cx="2643206" cy="1816215"/>
          </a:xfrm>
          <a:prstGeom prst="rect">
            <a:avLst/>
          </a:prstGeom>
          <a:noFill/>
        </p:spPr>
      </p:pic>
      <p:pic>
        <p:nvPicPr>
          <p:cNvPr id="30723" name="Picture 3" descr="C:\Users\Дима\Downloads\WhatsApp Image 2022-05-10 at 14.28.18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1142984"/>
            <a:ext cx="2571767" cy="1843560"/>
          </a:xfrm>
          <a:prstGeom prst="rect">
            <a:avLst/>
          </a:prstGeom>
          <a:noFill/>
        </p:spPr>
      </p:pic>
      <p:pic>
        <p:nvPicPr>
          <p:cNvPr id="30724" name="Picture 4" descr="C:\Users\Дима\Downloads\WhatsApp Image 2022-05-10 at 14.27.23 (1)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3357562"/>
            <a:ext cx="2857520" cy="2125281"/>
          </a:xfrm>
          <a:prstGeom prst="rect">
            <a:avLst/>
          </a:prstGeom>
          <a:noFill/>
        </p:spPr>
      </p:pic>
      <p:pic>
        <p:nvPicPr>
          <p:cNvPr id="30725" name="Picture 5" descr="C:\Users\Дима\Downloads\WhatsApp Image 2022-05-10 at 14.26.54 (1)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14678" y="3357562"/>
            <a:ext cx="3895097" cy="2143140"/>
          </a:xfrm>
          <a:prstGeom prst="rect">
            <a:avLst/>
          </a:prstGeom>
          <a:noFill/>
        </p:spPr>
      </p:pic>
      <p:pic>
        <p:nvPicPr>
          <p:cNvPr id="30726" name="Picture 6" descr="C:\Users\Дима\Downloads\WhatsApp Image 2022-05-10 at 14.26.07 (1)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29322" y="1142984"/>
            <a:ext cx="2786114" cy="18446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28926" y="214290"/>
            <a:ext cx="5897185" cy="857256"/>
          </a:xfrm>
        </p:spPr>
        <p:txBody>
          <a:bodyPr>
            <a:noAutofit/>
          </a:bodyPr>
          <a:lstStyle/>
          <a:p>
            <a:pPr lvl="0" fontAlgn="base">
              <a:spcAft>
                <a:spcPct val="0"/>
              </a:spcAft>
            </a:pPr>
            <a:r>
              <a:rPr lang="ru-RU" sz="2400" dirty="0" smtClean="0"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Выставка - конкурс поделок на тему «Сохраним елочки в лесу»</a:t>
            </a:r>
            <a:endParaRPr lang="ru-RU" sz="2000" b="0" dirty="0" smtClean="0"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58" descr="IMG_20220228_18175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190610"/>
            <a:ext cx="2000264" cy="2667018"/>
          </a:xfrm>
          <a:prstGeom prst="rect">
            <a:avLst/>
          </a:prstGeom>
          <a:noFill/>
        </p:spPr>
      </p:pic>
      <p:pic>
        <p:nvPicPr>
          <p:cNvPr id="4" name="Рисунок 59" descr="IMG_20220224_175925"/>
          <p:cNvPicPr>
            <a:picLocks noChangeAspect="1" noChangeArrowheads="1"/>
          </p:cNvPicPr>
          <p:nvPr/>
        </p:nvPicPr>
        <p:blipFill>
          <a:blip r:embed="rId3"/>
          <a:srcRect l="20409"/>
          <a:stretch>
            <a:fillRect/>
          </a:stretch>
        </p:blipFill>
        <p:spPr bwMode="auto">
          <a:xfrm>
            <a:off x="3428992" y="1357298"/>
            <a:ext cx="2786082" cy="2348732"/>
          </a:xfrm>
          <a:prstGeom prst="rect">
            <a:avLst/>
          </a:prstGeom>
          <a:noFill/>
        </p:spPr>
      </p:pic>
      <p:pic>
        <p:nvPicPr>
          <p:cNvPr id="5" name="Рисунок 60" descr="IMG_20220228_1819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1071538" y="4000504"/>
            <a:ext cx="2035965" cy="2714620"/>
          </a:xfrm>
          <a:prstGeom prst="rect">
            <a:avLst/>
          </a:prstGeom>
          <a:noFill/>
        </p:spPr>
      </p:pic>
      <p:pic>
        <p:nvPicPr>
          <p:cNvPr id="6" name="Рисунок 62" descr="IMG_20220228_18193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6578" y="1214422"/>
            <a:ext cx="2000264" cy="2661642"/>
          </a:xfrm>
          <a:prstGeom prst="rect">
            <a:avLst/>
          </a:prstGeom>
          <a:noFill/>
        </p:spPr>
      </p:pic>
      <p:pic>
        <p:nvPicPr>
          <p:cNvPr id="7" name="Рисунок 63" descr="IMG_20220228_18195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3714744" y="4000504"/>
            <a:ext cx="2071702" cy="275683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14546" y="714356"/>
            <a:ext cx="6357982" cy="1152128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Участие  воспитанников группы в развлечении «Посвящение в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</a:rPr>
              <a:t>Эколята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 – молодые защитники Природы»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Рисунок 2" descr="C:\Users\Дима\Downloads\Эколята Родничок.jpg"/>
          <p:cNvPicPr/>
          <p:nvPr/>
        </p:nvPicPr>
        <p:blipFill>
          <a:blip r:embed="rId2" cstate="print"/>
          <a:srcRect l="4730" r="3378"/>
          <a:stretch>
            <a:fillRect/>
          </a:stretch>
        </p:blipFill>
        <p:spPr bwMode="auto">
          <a:xfrm>
            <a:off x="1714480" y="2071678"/>
            <a:ext cx="6429420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00232" y="1428736"/>
            <a:ext cx="5897185" cy="1152128"/>
          </a:xfrm>
        </p:spPr>
        <p:txBody>
          <a:bodyPr/>
          <a:lstStyle/>
          <a:p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C:\Users\Дима\Downloads\WhatsApp Image 2022-04-27 at 12.32.10 (1)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496"/>
            <a:ext cx="2786082" cy="371477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43042" y="357165"/>
            <a:ext cx="5214974" cy="785819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Актуальность  темы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28596" y="1214422"/>
            <a:ext cx="6500858" cy="5357850"/>
          </a:xfrm>
        </p:spPr>
        <p:txBody>
          <a:bodyPr>
            <a:normAutofit fontScale="25000" lnSpcReduction="20000"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самого рождения ребенок является первооткрывателем, исследователем того мира, который его окружает. Китайская пословица гласит: «Расскажи – и я забуду, покажи – и я запомню, дай попробовать и я пойму». Поэтому умение жить в согласии с природой и окружающей средой следует начинать воспитывать с раннего детства. Именно в результате ознакомления детей с природой открываются широкие возможности для их экологического воспитания.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Дети младшего дошкольного возраста еще в недостаточной степени имеют представления о растениях, о том, где они растут, о необходимых условиях для их роста. Интерес воспитанников к познавательно-исследовательской деятельности на данном возрастном этапе также еще недостаточно развит.  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Исследовать, открывать, изучать – значит сделать шаг в неизведанное и неопознанное.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Таким образом, тема проекта выбрана с учетом возрастных особенностей детей младшего дошкольного возраста, их интересов, объема необходимой для усвоения и понимания информации. Данный исследовательский проект ориентирован на приобретение детьми опыта собственной исследовательской деятельности, формирование умений ее реализовывать с практической стороны, приобретение и применение детьми новых знаний в жизни.</a:t>
            </a:r>
          </a:p>
          <a:p>
            <a:pPr lvl="8">
              <a:buFont typeface="Wingdings" pitchFamily="2" charset="2"/>
              <a:buChar char="Ø"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278223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214546" y="214290"/>
            <a:ext cx="6715172" cy="714380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200" dirty="0" smtClean="0"/>
              <a:t>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создание условий для экологического воспитания детей младшего дошкольного возраста через знакомство с жизнедеятельностью растений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179512" y="1500174"/>
            <a:ext cx="4249612" cy="5214974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lvl="0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Учить воспитанников устанавливать простейшие взаимосвязи в окружающем мире, делать простейшие обобщения (чтобы растение выросло, его нужно посадить, чтобы растение росло, его нужно поливать и т.д.).</a:t>
            </a:r>
          </a:p>
          <a:p>
            <a:pPr lvl="0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Развивать у детей интерес к природе, ее многообразию. Формировать представления о структуре трудового процесса.</a:t>
            </a:r>
          </a:p>
          <a:p>
            <a:pPr lvl="0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Способствовать развитию у детей самостоятельности, уверенности, коммуникативных навыков. </a:t>
            </a:r>
          </a:p>
          <a:p>
            <a:pPr lvl="0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Воспитывать любовь к природе, бережное отношение к ней, учить правильно вести себя в природе  (не рвать без надобности растения, не ломать ветки, не мусорить и др.).</a:t>
            </a:r>
          </a:p>
          <a:p>
            <a:pPr lvl="0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Создать условия для участия родителей в образовательном процессе.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389" y="1268760"/>
            <a:ext cx="4321175" cy="2456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Заголовок 3"/>
          <p:cNvSpPr txBox="1">
            <a:spLocks/>
          </p:cNvSpPr>
          <p:nvPr/>
        </p:nvSpPr>
        <p:spPr>
          <a:xfrm>
            <a:off x="642910" y="1071546"/>
            <a:ext cx="3214742" cy="42862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Задачи: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121031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339752" y="116633"/>
            <a:ext cx="6804248" cy="1026352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  <a:t>Этапы работы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4" name="Line 253"/>
          <p:cNvSpPr>
            <a:spLocks noChangeShapeType="1"/>
          </p:cNvSpPr>
          <p:nvPr/>
        </p:nvSpPr>
        <p:spPr bwMode="gray">
          <a:xfrm>
            <a:off x="1857356" y="5000636"/>
            <a:ext cx="4800600" cy="0"/>
          </a:xfrm>
          <a:prstGeom prst="line">
            <a:avLst/>
          </a:prstGeom>
          <a:noFill/>
          <a:ln w="25400">
            <a:solidFill>
              <a:schemeClr val="accent1">
                <a:lumMod val="75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5" name="Rectangle 254"/>
          <p:cNvSpPr>
            <a:spLocks noChangeArrowheads="1"/>
          </p:cNvSpPr>
          <p:nvPr/>
        </p:nvSpPr>
        <p:spPr bwMode="gray">
          <a:xfrm rot="3419336">
            <a:off x="1252179" y="4011569"/>
            <a:ext cx="479425" cy="5207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6" name="Text Box 255"/>
          <p:cNvSpPr txBox="1">
            <a:spLocks noChangeArrowheads="1"/>
          </p:cNvSpPr>
          <p:nvPr/>
        </p:nvSpPr>
        <p:spPr bwMode="gray">
          <a:xfrm>
            <a:off x="1285852" y="4071942"/>
            <a:ext cx="499064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400" b="1" dirty="0" smtClean="0">
                <a:solidFill>
                  <a:srgbClr val="FFFFFF"/>
                </a:solidFill>
                <a:latin typeface="Arial" charset="0"/>
              </a:rPr>
              <a:t>3</a:t>
            </a:r>
            <a:endParaRPr lang="en-US" sz="2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7" name="Line 256"/>
          <p:cNvSpPr>
            <a:spLocks noChangeShapeType="1"/>
          </p:cNvSpPr>
          <p:nvPr/>
        </p:nvSpPr>
        <p:spPr bwMode="gray">
          <a:xfrm>
            <a:off x="1857356" y="2500306"/>
            <a:ext cx="4800600" cy="0"/>
          </a:xfrm>
          <a:prstGeom prst="line">
            <a:avLst/>
          </a:prstGeom>
          <a:noFill/>
          <a:ln w="25400">
            <a:solidFill>
              <a:schemeClr val="accent1">
                <a:lumMod val="75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8" name="Rectangle 257"/>
          <p:cNvSpPr>
            <a:spLocks noChangeArrowheads="1"/>
          </p:cNvSpPr>
          <p:nvPr/>
        </p:nvSpPr>
        <p:spPr bwMode="gray">
          <a:xfrm rot="3419336">
            <a:off x="1080804" y="1351264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>
              <a:solidFill>
                <a:srgbClr val="FF0000"/>
              </a:solidFill>
            </a:endParaRPr>
          </a:p>
        </p:txBody>
      </p:sp>
      <p:sp>
        <p:nvSpPr>
          <p:cNvPr id="29" name="Text Box 258"/>
          <p:cNvSpPr txBox="1">
            <a:spLocks noChangeArrowheads="1"/>
          </p:cNvSpPr>
          <p:nvPr/>
        </p:nvSpPr>
        <p:spPr bwMode="gray">
          <a:xfrm>
            <a:off x="1857356" y="1142984"/>
            <a:ext cx="7000924" cy="13234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Подготовительный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планирование: определение цели, задач, сроков реализации, предполагаемого результата проекта, подбор материала и создание (обогащение) предметно-развивающей среды по теме проекта, работа с родителями (совместный выбор семян, оформление зоны роста будущих растений, индивид. консультации и рекомендации по теме).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 Box 259"/>
          <p:cNvSpPr txBox="1">
            <a:spLocks noChangeArrowheads="1"/>
          </p:cNvSpPr>
          <p:nvPr/>
        </p:nvSpPr>
        <p:spPr bwMode="gray">
          <a:xfrm>
            <a:off x="1208375" y="1394126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1</a:t>
            </a:r>
          </a:p>
        </p:txBody>
      </p:sp>
      <p:sp>
        <p:nvSpPr>
          <p:cNvPr id="31" name="Line 260"/>
          <p:cNvSpPr>
            <a:spLocks noChangeShapeType="1"/>
          </p:cNvSpPr>
          <p:nvPr/>
        </p:nvSpPr>
        <p:spPr bwMode="gray">
          <a:xfrm>
            <a:off x="1928794" y="3786190"/>
            <a:ext cx="4800600" cy="0"/>
          </a:xfrm>
          <a:prstGeom prst="line">
            <a:avLst/>
          </a:prstGeom>
          <a:noFill/>
          <a:ln w="25400">
            <a:solidFill>
              <a:schemeClr val="accent1">
                <a:lumMod val="75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2" name="Rectangle 261"/>
          <p:cNvSpPr>
            <a:spLocks noChangeArrowheads="1"/>
          </p:cNvSpPr>
          <p:nvPr/>
        </p:nvSpPr>
        <p:spPr bwMode="gray">
          <a:xfrm rot="3419336">
            <a:off x="1180743" y="2725685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ru-RU" dirty="0"/>
          </a:p>
        </p:txBody>
      </p:sp>
      <p:sp>
        <p:nvSpPr>
          <p:cNvPr id="33" name="Text Box 262"/>
          <p:cNvSpPr txBox="1">
            <a:spLocks noChangeArrowheads="1"/>
          </p:cNvSpPr>
          <p:nvPr/>
        </p:nvSpPr>
        <p:spPr bwMode="gray">
          <a:xfrm>
            <a:off x="1285852" y="2714620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2</a:t>
            </a:r>
          </a:p>
        </p:txBody>
      </p:sp>
      <p:sp>
        <p:nvSpPr>
          <p:cNvPr id="40" name="Text Box 269"/>
          <p:cNvSpPr txBox="1">
            <a:spLocks noChangeArrowheads="1"/>
          </p:cNvSpPr>
          <p:nvPr/>
        </p:nvSpPr>
        <p:spPr bwMode="gray">
          <a:xfrm>
            <a:off x="1928794" y="2714620"/>
            <a:ext cx="7000924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eaLnBrk="0" hangingPunct="0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Основной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работа с детьми (посадка растений, уход (совместная трудовая деятельность педагога с детьми), наблюдение, продуктивная (творческая) деятельность по теме проекта, чтение художественной литературы по теме, беседы, эксперименты, игровая деятельность).</a:t>
            </a:r>
          </a:p>
        </p:txBody>
      </p:sp>
      <p:sp>
        <p:nvSpPr>
          <p:cNvPr id="42" name="Text Box 271"/>
          <p:cNvSpPr txBox="1">
            <a:spLocks noChangeArrowheads="1"/>
          </p:cNvSpPr>
          <p:nvPr/>
        </p:nvSpPr>
        <p:spPr bwMode="gray">
          <a:xfrm>
            <a:off x="2000232" y="3981751"/>
            <a:ext cx="5572164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eaLnBrk="0" hangingPunct="0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Заключительный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(подведение итогов (создание схем, итогового продукта (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фотоколлаж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книжка-малышка «Наши зеленые питомцы», презентация). </a:t>
            </a:r>
          </a:p>
          <a:p>
            <a:pPr eaLnBrk="0" hangingPunct="0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16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430243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4294967295"/>
          </p:nvPr>
        </p:nvSpPr>
        <p:spPr>
          <a:xfrm>
            <a:off x="179512" y="1428736"/>
            <a:ext cx="7750074" cy="442915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 семечка, луковицы, зернышка можно вырастить растение. В процессе непосредственного участия детей в посадке и уходе за растениями у них появится интерес к растительному миру природы. Они смогут различать некоторые виды растений, узнают много интересного из их жизни, исследуют опытным путем условия, необходимые для их роста; </a:t>
            </a:r>
          </a:p>
          <a:p>
            <a:pPr>
              <a:buFont typeface="Wingdings" pitchFamily="2" charset="2"/>
              <a:buChar char="Ø"/>
            </a:pP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воспитанники научаться устанавливать простейшие взаимосвязи в окружающем мире, делать простейшие обобщения;</a:t>
            </a:r>
          </a:p>
          <a:p>
            <a:pPr>
              <a:buFont typeface="Wingdings" pitchFamily="2" charset="2"/>
              <a:buChar char="Ø"/>
            </a:pP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приобщении  воспитанников к посильному труду по уходу за растениями планируется развитие таких качеств, как ответственность за выполнение поручения, конечный  результат, обязательность, целеус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тремленность, а также любовь и бережное отношение к природе.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91680" y="228168"/>
            <a:ext cx="6595096" cy="1150897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Предполагаемые результаты: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008591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116633"/>
            <a:ext cx="6643734" cy="81203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  <a:t>Посадка и уход за растениями (основной этап)</a:t>
            </a:r>
            <a:endParaRPr lang="ru-RU" sz="2400" b="1" dirty="0"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000108"/>
            <a:ext cx="8358246" cy="4786346"/>
          </a:xfrm>
        </p:spPr>
        <p:txBody>
          <a:bodyPr>
            <a:normAutofit fontScale="92500" lnSpcReduction="20000"/>
          </a:bodyPr>
          <a:lstStyle/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Ребята попробовали самостоятельно посадить свои растения (семена, листики цветов в землю, в воду, субстрат; ухаживать за ними (поливать, рыхлить, опрыскивать), получили определенный результат (всходы, корешки, листочки). 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различных видах совместной деятельности мы посмотрели из каких частей состоят разные растения, определили их функции, понаблюдали за растениями в природе (за их особенностями – ростом, развитием в зависимости от сезонных изменений и погодных условий. 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 время познавательно-исследовательской деятельности на конкретных примерах смогли увидеть, что растениям для роста необходимы воздух, вода, свет. Попробовали поразмышлять над такими проблемными вопросами и ситуациями («Как растение дышит?», «Для чего растениям вода?», «Что такое плод?», «Почему деревья зимой спят?», «Почему нельзя ломать веточки растений?» и пр. 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Познакомились с художественной литературой по теме (РНС «У страха глаза велики», «Репка», «Петушок и зернышко», «Рассказы и сказки о природе»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Э.Шим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С. Михалков «Чудо-дерево», «Как появляется цветок» И. Гурина и пр.</a:t>
            </a:r>
          </a:p>
          <a:p>
            <a:r>
              <a:rPr lang="ru-RU" sz="16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Работа с родителями: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помощь в обеспечении семенами и инвентарем (горшочками, землей, рассадой).</a:t>
            </a:r>
          </a:p>
          <a:p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Информация: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«Растим маленького огородника», «Экологическое воспитание детей младшего дошкольного возраста»</a:t>
            </a:r>
          </a:p>
          <a:p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Выставка:  «С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охраним елочки в лесу».</a:t>
            </a:r>
            <a:endParaRPr lang="ru-RU" sz="16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Следующим этапом и завершением проекта будет высадка нашей рассады на клумбы и в кашпо на улицу</a:t>
            </a:r>
          </a:p>
          <a:p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има\Downloads\WhatsApp Image 2022-04-27 at 12.30.15 (2)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4290"/>
            <a:ext cx="2474531" cy="3143272"/>
          </a:xfrm>
          <a:prstGeom prst="rect">
            <a:avLst/>
          </a:prstGeom>
          <a:noFill/>
        </p:spPr>
      </p:pic>
      <p:pic>
        <p:nvPicPr>
          <p:cNvPr id="3" name="Picture 3" descr="C:\Users\Дима\Downloads\WhatsApp Image 2022-04-27 at 12.30.15 (1)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214290"/>
            <a:ext cx="2500329" cy="3119480"/>
          </a:xfrm>
          <a:prstGeom prst="rect">
            <a:avLst/>
          </a:prstGeom>
          <a:noFill/>
        </p:spPr>
      </p:pic>
      <p:pic>
        <p:nvPicPr>
          <p:cNvPr id="2051" name="Picture 3" descr="C:\Users\Дима\Downloads\WhatsApp Image 2022-04-27 at 12.30.15 (3)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214290"/>
            <a:ext cx="2357436" cy="3143248"/>
          </a:xfrm>
          <a:prstGeom prst="rect">
            <a:avLst/>
          </a:prstGeom>
          <a:noFill/>
        </p:spPr>
      </p:pic>
      <p:pic>
        <p:nvPicPr>
          <p:cNvPr id="2052" name="Picture 4" descr="C:\Users\Дима\Downloads\WhatsApp Image 2022-04-27 at 12.32.09 (1)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3429000"/>
            <a:ext cx="2446751" cy="3262334"/>
          </a:xfrm>
          <a:prstGeom prst="rect">
            <a:avLst/>
          </a:prstGeom>
          <a:noFill/>
        </p:spPr>
      </p:pic>
      <p:pic>
        <p:nvPicPr>
          <p:cNvPr id="6" name="Picture 4" descr="C:\Users\Дима\Downloads\WhatsApp Image 2022-05-10 at 13.05.21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71802" y="3643314"/>
            <a:ext cx="3143269" cy="2357453"/>
          </a:xfrm>
          <a:prstGeom prst="rect">
            <a:avLst/>
          </a:prstGeom>
          <a:noFill/>
        </p:spPr>
      </p:pic>
      <p:pic>
        <p:nvPicPr>
          <p:cNvPr id="7" name="Picture 2" descr="C:\Users\Дима\Downloads\WhatsApp Image 2022-04-27 at 12.30.15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00826" y="3571876"/>
            <a:ext cx="2464611" cy="307185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Дима\Downloads\WhatsApp Image 2022-04-27 at 12.30.16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5" y="142852"/>
            <a:ext cx="2518172" cy="3214710"/>
          </a:xfrm>
          <a:prstGeom prst="rect">
            <a:avLst/>
          </a:prstGeom>
          <a:noFill/>
        </p:spPr>
      </p:pic>
      <p:pic>
        <p:nvPicPr>
          <p:cNvPr id="3075" name="Picture 3" descr="C:\Users\Дима\Downloads\WhatsApp Image 2022-04-27 at 12.30.16 (1)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142852"/>
            <a:ext cx="2411032" cy="3286146"/>
          </a:xfrm>
          <a:prstGeom prst="rect">
            <a:avLst/>
          </a:prstGeom>
          <a:noFill/>
        </p:spPr>
      </p:pic>
      <p:sp>
        <p:nvSpPr>
          <p:cNvPr id="3077" name="AutoShape 5" descr="blob:https://web.whatsapp.com/e11fbad5-c248-4336-8284-ea73303fb3c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9" name="AutoShape 7" descr="blob:https://web.whatsapp.com/e11fbad5-c248-4336-8284-ea73303fb3c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0" name="Picture 8" descr="C:\Users\Дима\Downloads\WhatsApp Image 2022-04-27 at 12.30.16 (2)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142852"/>
            <a:ext cx="2411033" cy="3286148"/>
          </a:xfrm>
          <a:prstGeom prst="rect">
            <a:avLst/>
          </a:prstGeom>
          <a:noFill/>
        </p:spPr>
      </p:pic>
      <p:pic>
        <p:nvPicPr>
          <p:cNvPr id="7" name="Picture 3" descr="C:\Users\Дима\Downloads\WhatsApp Image 2022-04-27 at 12.30.17 (1)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3524228"/>
            <a:ext cx="2500330" cy="3333772"/>
          </a:xfrm>
          <a:prstGeom prst="rect">
            <a:avLst/>
          </a:prstGeom>
          <a:noFill/>
        </p:spPr>
      </p:pic>
      <p:pic>
        <p:nvPicPr>
          <p:cNvPr id="3081" name="Picture 9" descr="C:\Users\Дима\Downloads\WhatsApp Image 2022-04-27 at 12.32.09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7554" y="3571876"/>
            <a:ext cx="2464594" cy="3286124"/>
          </a:xfrm>
          <a:prstGeom prst="rect">
            <a:avLst/>
          </a:prstGeom>
          <a:noFill/>
        </p:spPr>
      </p:pic>
      <p:pic>
        <p:nvPicPr>
          <p:cNvPr id="9" name="Picture 2" descr="C:\Users\Дима\Downloads\WhatsApp Image 2022-04-27 at 12.30.17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15074" y="3643314"/>
            <a:ext cx="2411015" cy="321468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43240" y="214290"/>
            <a:ext cx="5754309" cy="571504"/>
          </a:xfrm>
        </p:spPr>
        <p:txBody>
          <a:bodyPr>
            <a:normAutofit/>
          </a:bodyPr>
          <a:lstStyle/>
          <a:p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Продуктивная деятельность</a:t>
            </a:r>
            <a:endParaRPr lang="ru-RU" sz="24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C:\Users\Дима\Downloads\WhatsApp Image 2022-05-10 at 13.05.21 (1)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000108"/>
            <a:ext cx="3143272" cy="2357454"/>
          </a:xfrm>
          <a:prstGeom prst="rect">
            <a:avLst/>
          </a:prstGeom>
          <a:noFill/>
        </p:spPr>
      </p:pic>
      <p:pic>
        <p:nvPicPr>
          <p:cNvPr id="25603" name="Picture 3" descr="C:\Users\Дима\Downloads\WhatsApp Image 2022-05-10 at 13.05.21 (2)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928670"/>
            <a:ext cx="3143272" cy="2357454"/>
          </a:xfrm>
          <a:prstGeom prst="rect">
            <a:avLst/>
          </a:prstGeom>
          <a:noFill/>
        </p:spPr>
      </p:pic>
      <p:pic>
        <p:nvPicPr>
          <p:cNvPr id="25604" name="Picture 4" descr="C:\Users\Дима\Downloads\WhatsApp Image 2022-05-10 at 13.04.42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3643314"/>
            <a:ext cx="2857520" cy="2143140"/>
          </a:xfrm>
          <a:prstGeom prst="rect">
            <a:avLst/>
          </a:prstGeom>
          <a:noFill/>
        </p:spPr>
      </p:pic>
      <p:pic>
        <p:nvPicPr>
          <p:cNvPr id="25605" name="Picture 5" descr="C:\Users\Дима\Downloads\WhatsApp Image 2022-04-27 at 15.01.06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9322" y="3643315"/>
            <a:ext cx="3048021" cy="2286016"/>
          </a:xfrm>
          <a:prstGeom prst="rect">
            <a:avLst/>
          </a:prstGeom>
          <a:noFill/>
        </p:spPr>
      </p:pic>
      <p:pic>
        <p:nvPicPr>
          <p:cNvPr id="25606" name="Picture 6" descr="C:\Users\Дима\Downloads\WhatsApp Image 2022-04-27 at 12.30.15 (4).jpeg"/>
          <p:cNvPicPr>
            <a:picLocks noChangeAspect="1" noChangeArrowheads="1"/>
          </p:cNvPicPr>
          <p:nvPr/>
        </p:nvPicPr>
        <p:blipFill>
          <a:blip r:embed="rId6"/>
          <a:srcRect t="23958" b="19792"/>
          <a:stretch>
            <a:fillRect/>
          </a:stretch>
        </p:blipFill>
        <p:spPr bwMode="auto">
          <a:xfrm>
            <a:off x="3500430" y="928670"/>
            <a:ext cx="2031712" cy="2477714"/>
          </a:xfrm>
          <a:prstGeom prst="rect">
            <a:avLst/>
          </a:prstGeom>
          <a:noFill/>
        </p:spPr>
      </p:pic>
      <p:sp>
        <p:nvSpPr>
          <p:cNvPr id="25608" name="AutoShape 8" descr="blob:https://web.whatsapp.com/68fb9a1f-557c-4467-b344-50f292c8b6e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609" name="Picture 9" descr="C:\Users\Дима\Downloads\WhatsApp Image 2022-04-27 at 12.30.15 (5).jpeg"/>
          <p:cNvPicPr>
            <a:picLocks noChangeAspect="1" noChangeArrowheads="1"/>
          </p:cNvPicPr>
          <p:nvPr/>
        </p:nvPicPr>
        <p:blipFill>
          <a:blip r:embed="rId7" cstate="print"/>
          <a:srcRect t="3125" r="-1" b="2083"/>
          <a:stretch>
            <a:fillRect/>
          </a:stretch>
        </p:blipFill>
        <p:spPr bwMode="auto">
          <a:xfrm>
            <a:off x="3428992" y="3643314"/>
            <a:ext cx="2147843" cy="271464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54ff1c7f49dff63bdf644b7c93baaa46a030c5"/>
</p:tagLst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2569</TotalTime>
  <Words>710</Words>
  <Application>Microsoft Office PowerPoint</Application>
  <PresentationFormat>Экран (4:3)</PresentationFormat>
  <Paragraphs>48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  Исследовательский долгосрочный экологический проект «Наши зеленые питомцы»  Младшая группа общеразвивающей направленности «Родничок»  </vt:lpstr>
      <vt:lpstr>Актуальность  темы</vt:lpstr>
      <vt:lpstr>   Цель: создание условий для экологического воспитания детей младшего дошкольного возраста через знакомство с жизнедеятельностью растений.   </vt:lpstr>
      <vt:lpstr>Этапы работы</vt:lpstr>
      <vt:lpstr>Предполагаемые результаты:</vt:lpstr>
      <vt:lpstr>Посадка и уход за растениями (основной этап)</vt:lpstr>
      <vt:lpstr>Слайд 7</vt:lpstr>
      <vt:lpstr>Слайд 8</vt:lpstr>
      <vt:lpstr>Продуктивная деятельность</vt:lpstr>
      <vt:lpstr>Опыты, эксперименты, наблюдения</vt:lpstr>
      <vt:lpstr>Художественная литература</vt:lpstr>
      <vt:lpstr>«Дидактические и настольно-печатные игры»</vt:lpstr>
      <vt:lpstr>Выставка - конкурс поделок на тему «Сохраним елочки в лесу»</vt:lpstr>
      <vt:lpstr>Участие  воспитанников группы в развлечении «Посвящение в Эколята – молодые защитники Природы»</vt:lpstr>
      <vt:lpstr>Спасибо за внимание!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Природа-это жизнь</dc:title>
  <dc:creator>obstinate</dc:creator>
  <dc:description>Шаблон презентации с сайта https://presentation-creation.ru/</dc:description>
  <cp:lastModifiedBy>Дима</cp:lastModifiedBy>
  <cp:revision>1203</cp:revision>
  <dcterms:created xsi:type="dcterms:W3CDTF">2018-02-25T09:09:03Z</dcterms:created>
  <dcterms:modified xsi:type="dcterms:W3CDTF">2022-12-20T13:06:03Z</dcterms:modified>
</cp:coreProperties>
</file>