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2" r:id="rId3"/>
    <p:sldId id="257" r:id="rId4"/>
    <p:sldId id="259" r:id="rId5"/>
    <p:sldId id="279" r:id="rId6"/>
    <p:sldId id="280" r:id="rId7"/>
    <p:sldId id="281" r:id="rId8"/>
    <p:sldId id="262" r:id="rId9"/>
    <p:sldId id="282" r:id="rId10"/>
    <p:sldId id="283" r:id="rId11"/>
    <p:sldId id="284" r:id="rId12"/>
    <p:sldId id="266" r:id="rId13"/>
    <p:sldId id="285" r:id="rId14"/>
    <p:sldId id="286" r:id="rId15"/>
    <p:sldId id="287" r:id="rId16"/>
    <p:sldId id="288" r:id="rId17"/>
    <p:sldId id="289" r:id="rId18"/>
    <p:sldId id="290" r:id="rId19"/>
    <p:sldId id="273" r:id="rId20"/>
    <p:sldId id="274" r:id="rId21"/>
    <p:sldId id="291" r:id="rId22"/>
    <p:sldId id="275" r:id="rId23"/>
    <p:sldId id="292" r:id="rId24"/>
    <p:sldId id="293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110" d="100"/>
          <a:sy n="110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271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864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787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70216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234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59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726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6970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501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959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606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635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183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587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233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152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300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409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C502C8-3E66-4E42-EE66-5045BA4838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400" dirty="0">
                <a:latin typeface="Georgia" panose="02040502050405020303" pitchFamily="18" charset="0"/>
              </a:rPr>
              <a:t>Краткая презентация </a:t>
            </a:r>
            <a:br>
              <a:rPr lang="ru-RU" sz="4400" dirty="0">
                <a:latin typeface="Georgia" panose="02040502050405020303" pitchFamily="18" charset="0"/>
              </a:rPr>
            </a:br>
            <a:r>
              <a:rPr lang="ru-RU" sz="4400" dirty="0" err="1">
                <a:latin typeface="Georgia" panose="02040502050405020303" pitchFamily="18" charset="0"/>
              </a:rPr>
              <a:t>Аоп</a:t>
            </a:r>
            <a:r>
              <a:rPr lang="ru-RU" sz="4400" dirty="0">
                <a:latin typeface="Georgia" panose="02040502050405020303" pitchFamily="18" charset="0"/>
              </a:rPr>
              <a:t> до для детей с ТНР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596330-B749-A3B8-9DF4-BF46DF946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МБДОУ «Детский сад № 40 комбинированного вида»</a:t>
            </a:r>
          </a:p>
        </p:txBody>
      </p:sp>
    </p:spTree>
    <p:extLst>
      <p:ext uri="{BB962C8B-B14F-4D97-AF65-F5344CB8AC3E}">
        <p14:creationId xmlns:p14="http://schemas.microsoft.com/office/powerpoint/2010/main" xmlns="" val="11816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0EBDF8-E712-A8D4-77EA-BB4F217AA05A}"/>
              </a:ext>
            </a:extLst>
          </p:cNvPr>
          <p:cNvSpPr txBox="1"/>
          <p:nvPr/>
        </p:nvSpPr>
        <p:spPr>
          <a:xfrm>
            <a:off x="3502855" y="302848"/>
            <a:ext cx="9724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Значимые для разработки и реализации Программы характеристики.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B837D2-0864-AE29-36D5-E4593367124F}"/>
              </a:ext>
            </a:extLst>
          </p:cNvPr>
          <p:cNvSpPr txBox="1"/>
          <p:nvPr/>
        </p:nvSpPr>
        <p:spPr>
          <a:xfrm>
            <a:off x="201636" y="1010734"/>
            <a:ext cx="11990364" cy="5913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Дошкольники с тяжелыми нарушениями речи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дети с поражением центральной нервной системы (или проявлениями перинатальной энцефалопатии), что обусловливает частое сочетание у них стойкого речевого расстройства с различными особенностями психической деятельности. Учитывая положение о тесной связи развития мышления и речи (Л. С. Выготский), можно сказать, что интеллектуальное развитие ребенка в известной мере зависит от состояния его речи. Системный речевой дефект часто приводит к возникновению вторичных отклонений в умственном развитии, к своеобразному формированию психики.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Фонетико-фонематическое недоразвитие (ФФН)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нарушение процесса формирования произносительной системы родного языка у детей с различными речевыми расстройствами вследствие дефектов восприятия и произношения фонем. Определяющим признаком фонематического недоразвития является пониженная способность к анализу и синтезу речевых звуков, обеспечивающих восприятие фонемного состава языка. В речи ребенка с фонетико-фонематическим недоразвитием отмечаются трудности процесса формирования звуков, отличающихся тонкими артикуляционными или акустическими признаками.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Общее недоразвитие речи (ОНР)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рассматривается как системное нарушение речевой деятельности, сложные речевые расстройства, при которых у детей нарушено формирование всех компонентов речевой системы, касающихся и звуковой, и смысловой сторон, при нормальном слухе и сохранном интеллекте. Речевая недостаточность при ОНР у дошкольников может варьироваться от полного отсутствия речи до развернутой речи с выраженными проявлениями лексико-грамматического и фонетико-фонематического недоразвития. Очень часто общее недоразвитие речи сопровождается медицинскими диагнозами органических речевых нарушений: моторная алалия и дизартрия.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621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ECAA920-C414-E339-12C5-C1B7B4561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3D43D4-688D-9752-F28F-E87ED7BAA18D}"/>
              </a:ext>
            </a:extLst>
          </p:cNvPr>
          <p:cNvSpPr txBox="1"/>
          <p:nvPr/>
        </p:nvSpPr>
        <p:spPr>
          <a:xfrm>
            <a:off x="3502855" y="302848"/>
            <a:ext cx="9724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Значимые для разработки и реализации Программы характеристики.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ADA3EC-8FC8-07AD-A38E-30D6155B5734}"/>
              </a:ext>
            </a:extLst>
          </p:cNvPr>
          <p:cNvSpPr txBox="1"/>
          <p:nvPr/>
        </p:nvSpPr>
        <p:spPr>
          <a:xfrm>
            <a:off x="201636" y="1362426"/>
            <a:ext cx="11990364" cy="5514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Алалия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одним из наиболее тяжёлых дефектов речи, при котором ребёнок практически лишён языковых средств общения: речь его самостоятельно и без логопедической помощи не формируется.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Алалия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 Р.Е. Левиной) – отсутствие речи или системное недоразвитие речи вследствие органического поражения речевых зон коры головного мозга во внутриутробном или раннем периоде развития ребёнка (до формирования речи). Причины, вызывающие нарушения формирования речи, связаны с органическими поражениями ЦНС. Состояние речи у детей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алаликов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характеризуется большим разнообразием и зависит от тяжести неврологического нарушения, условий воспитания и речевой среды, времени и длительности логопедического воздействия, а так же во многом зависит от компенсаторных возможностей ребёнка: психической активности, состояния интеллекта и эмоционально-волевой сферы. Во время работы с ребёнком с моторной алалией специалисты и педагоги должны учитывать отставание ребёнка и принимать во внимание его индивидуальные особенности, подбирать для него доступные виды заданий.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Дизартрия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это нарушение звукопроизношения, голосообразования и просодики, обусловленное недостаточностью иннервации мышц речевого аппарата: дыхательного, голосового, артикуляционного. При дизартрии нарушается двигательный механизм речи за счет органического поражения центральной нервной системы. Структуру дефекта при дизартрии составляет нарушение всей произносительной стороны речи и внеречевых процессов: общей и мелкой моторики, пространственных представлений и др. Исследования выявили у детей со стертой дизартрией нарушения иннервации мимической мускулатуры. У многих детей отмечается: быстрое  утомление, повышение саливации, наличие гиперкинезов мышц лица и язычной мускулатуры. В некоторых случаях выявляется отклонение языка (девиация).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84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B82C77-F9E3-2BDE-B702-912D26E62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28B12E-EC00-DBEE-024B-5D53B56E0B3A}"/>
              </a:ext>
            </a:extLst>
          </p:cNvPr>
          <p:cNvSpPr txBox="1"/>
          <p:nvPr/>
        </p:nvSpPr>
        <p:spPr>
          <a:xfrm>
            <a:off x="4863904" y="330983"/>
            <a:ext cx="7487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Целевые ориентиры освоения Программы детьми с ТНР младшего дошкольного возраста  - к 4 годам ребенок: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E374A08-313C-062B-EC04-1B5567149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4068775"/>
              </p:ext>
            </p:extLst>
          </p:nvPr>
        </p:nvGraphicFramePr>
        <p:xfrm>
          <a:off x="168812" y="1346646"/>
          <a:ext cx="11873132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283">
                  <a:extLst>
                    <a:ext uri="{9D8B030D-6E8A-4147-A177-3AD203B41FA5}">
                      <a16:colId xmlns:a16="http://schemas.microsoft.com/office/drawing/2014/main" xmlns="" val="860097075"/>
                    </a:ext>
                  </a:extLst>
                </a:gridCol>
                <a:gridCol w="5936566">
                  <a:extLst>
                    <a:ext uri="{9D8B030D-6E8A-4147-A177-3AD203B41FA5}">
                      <a16:colId xmlns:a16="http://schemas.microsoft.com/office/drawing/2014/main" xmlns="" val="2749732048"/>
                    </a:ext>
                  </a:extLst>
                </a:gridCol>
                <a:gridCol w="2968283">
                  <a:extLst>
                    <a:ext uri="{9D8B030D-6E8A-4147-A177-3AD203B41FA5}">
                      <a16:colId xmlns:a16="http://schemas.microsoft.com/office/drawing/2014/main" xmlns="" val="559100946"/>
                    </a:ext>
                  </a:extLst>
                </a:gridCol>
              </a:tblGrid>
              <a:tr h="155159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способен к устойчивому эмоциональному контакту с педагогическим работником и обучающимися;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проявляет речевую активность, способность взаимодействовать с окружающими, желание общаться с помощью слова, стремится к расширению понимания речи; понимает названия предметов, действий, признаков, встречающихся в повседневной речи;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незначительной помощью педагогического работника стремится поддерживать опрятность во внешнем виде, выполняет основные культурно-гигиенические действия, ориентируясь на образец и словесные просьбы педагогического работника.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9583892"/>
                  </a:ext>
                </a:extLst>
              </a:tr>
              <a:tr h="1288157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пополняет активный словарный запас с последующим включением его в простые фразы;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понимает и выполняет словесные инструкции, выраженные простыми по степени сложности синтаксическими конструкциями;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различает значения бытовой лексики и их грамматические формы;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6549937"/>
                  </a:ext>
                </a:extLst>
              </a:tr>
              <a:tr h="1288157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называет действия, предметы, изображенные на картинке, выполненные персонажами сказок или другими объектами;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участвует в элементарном диалоге (отвечает на вопросы после прочтения сказки, используя слова, простые предложения, состоящие из двух-трех слов, которые могут добавляться жестами); рассказывает двустишья;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 слова, простые предложения, состоящие из двух-трех слов, которые могут сопровождаться жестами;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75374"/>
                  </a:ext>
                </a:extLst>
              </a:tr>
            </a:tbl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E8E3D8D-2E05-5324-71F0-571496B901F7}"/>
              </a:ext>
            </a:extLst>
          </p:cNvPr>
          <p:cNvSpPr/>
          <p:nvPr/>
        </p:nvSpPr>
        <p:spPr>
          <a:xfrm>
            <a:off x="168812" y="119967"/>
            <a:ext cx="1969477" cy="9069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 – 4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85387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527C02-10A0-82C3-3EF2-103C8D6B1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BD08A1-C1CC-3C57-C31C-CDDE68EF1249}"/>
              </a:ext>
            </a:extLst>
          </p:cNvPr>
          <p:cNvSpPr txBox="1"/>
          <p:nvPr/>
        </p:nvSpPr>
        <p:spPr>
          <a:xfrm>
            <a:off x="4863904" y="330983"/>
            <a:ext cx="7487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Целевые ориентиры освоения Программы детьми с ТНР младшего дошкольного возраста  - к 4 годам ребенок: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6F2DFC7-F6F2-1C55-6A36-DE0C40979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4251146"/>
              </p:ext>
            </p:extLst>
          </p:nvPr>
        </p:nvGraphicFramePr>
        <p:xfrm>
          <a:off x="0" y="1346646"/>
          <a:ext cx="121920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396">
                  <a:extLst>
                    <a:ext uri="{9D8B030D-6E8A-4147-A177-3AD203B41FA5}">
                      <a16:colId xmlns:a16="http://schemas.microsoft.com/office/drawing/2014/main" xmlns="" val="860097075"/>
                    </a:ext>
                  </a:extLst>
                </a:gridCol>
                <a:gridCol w="6003069">
                  <a:extLst>
                    <a:ext uri="{9D8B030D-6E8A-4147-A177-3AD203B41FA5}">
                      <a16:colId xmlns:a16="http://schemas.microsoft.com/office/drawing/2014/main" xmlns="" val="2749732048"/>
                    </a:ext>
                  </a:extLst>
                </a:gridCol>
                <a:gridCol w="3001535">
                  <a:extLst>
                    <a:ext uri="{9D8B030D-6E8A-4147-A177-3AD203B41FA5}">
                      <a16:colId xmlns:a16="http://schemas.microsoft.com/office/drawing/2014/main" xmlns="" val="559100946"/>
                    </a:ext>
                  </a:extLst>
                </a:gridCol>
              </a:tblGrid>
              <a:tr h="241976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произносит простые по артикуляции звуки; воспроизводит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звукослоговую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структуру двухсложных слов, состоящих из открытых, закрытых слогов;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выполняет отдельные ролевые действия, носящие условный характер, участвует в разыгрывании сюжета: цепочки двух-трех действий; соблюдает в игре элементарные правила; осуществляет перенос, сформированных ранее игровых действий в различные игры;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проявляет интерес к действиям других обучающихся, может им подражать; выражает интерес и проявляет внимание к различным эмоциональным состояниям человека;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9583892"/>
                  </a:ext>
                </a:extLst>
              </a:tr>
              <a:tr h="184672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показывает по словесной инструкции и может назвать два-четыре основных цвета и две-три формы;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выбирает из трех предметов разной величины «самый большой» («самый маленький»); усваивает сведения о мире людей и рукотворных материалах; знает реальные явления и их изображения: контрастные времена года (лето и зима) и части суток (день и ночь);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помощью педагогического работника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самостоятельно выполняет ритмические движения с музыкальным сопровождением;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6549937"/>
                  </a:ext>
                </a:extLst>
              </a:tr>
              <a:tr h="727104">
                <a:tc gridSpan="3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осваивает различные виды движения (бег, лазанье, перешагивание); действует в соответствии с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инструкцией; выполняет по образцу, а затем самостоятельно простейшие построения и перестроения, физические упражнения в соответствии с указаниями инструктора по физической культуре (воспитателя);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75374"/>
                  </a:ext>
                </a:extLst>
              </a:tr>
            </a:tbl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BCA03CE8-A5FB-4868-7A49-2DA032F4EA3B}"/>
              </a:ext>
            </a:extLst>
          </p:cNvPr>
          <p:cNvSpPr/>
          <p:nvPr/>
        </p:nvSpPr>
        <p:spPr>
          <a:xfrm>
            <a:off x="168812" y="119967"/>
            <a:ext cx="1969477" cy="9069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 – 4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681689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CB1086-DD20-12F8-AAD8-05C58BEF5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EEA00C-EB69-5B38-2FB3-11276B54C945}"/>
              </a:ext>
            </a:extLst>
          </p:cNvPr>
          <p:cNvSpPr txBox="1"/>
          <p:nvPr/>
        </p:nvSpPr>
        <p:spPr>
          <a:xfrm>
            <a:off x="4863904" y="330983"/>
            <a:ext cx="7487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Целевые ориентиры освоения Программы детьми с ТНР среднего дошкольного возраста  - к 5 годам ребенок: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DC219924-818A-3285-0B21-011860FCA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489258"/>
              </p:ext>
            </p:extLst>
          </p:nvPr>
        </p:nvGraphicFramePr>
        <p:xfrm>
          <a:off x="0" y="1346646"/>
          <a:ext cx="12192000" cy="532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396">
                  <a:extLst>
                    <a:ext uri="{9D8B030D-6E8A-4147-A177-3AD203B41FA5}">
                      <a16:colId xmlns:a16="http://schemas.microsoft.com/office/drawing/2014/main" xmlns="" val="860097075"/>
                    </a:ext>
                  </a:extLst>
                </a:gridCol>
                <a:gridCol w="9004604">
                  <a:extLst>
                    <a:ext uri="{9D8B030D-6E8A-4147-A177-3AD203B41FA5}">
                      <a16:colId xmlns:a16="http://schemas.microsoft.com/office/drawing/2014/main" xmlns="" val="2749732048"/>
                    </a:ext>
                  </a:extLst>
                </a:gridCol>
              </a:tblGrid>
              <a:tr h="241976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проявляет мотивацию к занятиям, попытки планировать (с помощью педагогического работника) деятельность для достижения какой-либо (конкретной) цели;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понимает и употребляет слова, обозначающие названия предметов, действий, признаков, состояний, свойств, качеств; использует слова в соответствии с коммуникативной ситуацией; различает разные формы слов (словообразовательные модели и грамматические формы); пересказывает (с помощью педагогического работника) небольшую сказку, рассказ, с помощью педагогического работника рассказывает по </a:t>
                      </a:r>
                      <a:r>
                        <a:rPr lang="ru-RU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картинке; составляет описательный рассказ по вопросам (с помощью педагогического работника), ориентируясь на игрушки, картинки, из личного опыта;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9583892"/>
                  </a:ext>
                </a:extLst>
              </a:tr>
              <a:tr h="1846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владеет простыми формами фонематического анализа;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выполняет взаимосвязанные ролевые действия, изображающие социальные функции людей, понимает и называет свою роль; использует в ходе игры различные натуральные предметы, их модели, предметы-заместители; передает в сюжетно-ролевых и театрализованных играх различные виды социальных отношений;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6549937"/>
                  </a:ext>
                </a:extLst>
              </a:tr>
              <a:tr h="727104"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стремится к самостоятельности, проявляет относительную независимость от взрослого; проявляет доброжелательное отношение к детям, педагогическим работником, оказывает помощь в процессе деятельности, благодарит за помощь;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75374"/>
                  </a:ext>
                </a:extLst>
              </a:tr>
            </a:tbl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0C2F5A57-BA1E-BC44-1534-0722A93B8910}"/>
              </a:ext>
            </a:extLst>
          </p:cNvPr>
          <p:cNvSpPr/>
          <p:nvPr/>
        </p:nvSpPr>
        <p:spPr>
          <a:xfrm>
            <a:off x="168812" y="119967"/>
            <a:ext cx="1969477" cy="9069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 – 5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2695949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F62F3D-C73D-655E-8CC6-2944AB25F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84864D-D8FE-180D-E6C8-2CCDCD6E2798}"/>
              </a:ext>
            </a:extLst>
          </p:cNvPr>
          <p:cNvSpPr txBox="1"/>
          <p:nvPr/>
        </p:nvSpPr>
        <p:spPr>
          <a:xfrm>
            <a:off x="4863904" y="330983"/>
            <a:ext cx="7487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Целевые ориентиры освоения Программы детьми с ТНР среднего дошкольного возраста  - к 5 годам ребенок: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1DC7FA5-F6C4-4D85-D460-05F74ED43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9899484"/>
              </p:ext>
            </p:extLst>
          </p:nvPr>
        </p:nvGraphicFramePr>
        <p:xfrm>
          <a:off x="0" y="1346646"/>
          <a:ext cx="12192000" cy="562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4209">
                  <a:extLst>
                    <a:ext uri="{9D8B030D-6E8A-4147-A177-3AD203B41FA5}">
                      <a16:colId xmlns:a16="http://schemas.microsoft.com/office/drawing/2014/main" xmlns="" val="860097075"/>
                    </a:ext>
                  </a:extLst>
                </a:gridCol>
                <a:gridCol w="8407791">
                  <a:extLst>
                    <a:ext uri="{9D8B030D-6E8A-4147-A177-3AD203B41FA5}">
                      <a16:colId xmlns:a16="http://schemas.microsoft.com/office/drawing/2014/main" xmlns="" val="2749732048"/>
                    </a:ext>
                  </a:extLst>
                </a:gridCol>
              </a:tblGrid>
              <a:tr h="241976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занимается различными видами детской деятельности, не отвлекаясь, в течение некоторого времени (не менее 15 мин.);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устанавливает причинно-следственные связи между условиями жизни, внешними и функциональными свойствами в животном и растительном мире на основе наблюдений и практического экспериментирования;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9583892"/>
                  </a:ext>
                </a:extLst>
              </a:tr>
              <a:tr h="184672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речи употребляет все части речи, кроме причастий и деепричастий, проявляет словотворчество;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владеет ситуативной речью в общении с другими детьми и с педагогическим работником, элементарными коммуникативными умениями, взаимодействует с окружающими, используя речевые и неречевые средства общения; может самостоятельно получать новую информацию (задает вопросы, экспериментирует); сотрудничает с другими детьми в процессе выполнения коллективных работ;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6549937"/>
                  </a:ext>
                </a:extLst>
              </a:tr>
              <a:tr h="727104"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положительно эмоционально относится к изобразительной деятельности, ее процессу и результатам, знает материалы и средства, используемые в процессе изобразительной деятельности, их свойства; внимательно слушает музыку, понимает и интерпретирует выразительные средства музыки, проявляя желание самостоятельно заниматься музыкальной деятельностью;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75374"/>
                  </a:ext>
                </a:extLst>
              </a:tr>
            </a:tbl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14D1358E-2599-87D8-0B7D-C9CA72DDCA3F}"/>
              </a:ext>
            </a:extLst>
          </p:cNvPr>
          <p:cNvSpPr/>
          <p:nvPr/>
        </p:nvSpPr>
        <p:spPr>
          <a:xfrm>
            <a:off x="168812" y="119967"/>
            <a:ext cx="1969477" cy="9069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 – 5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3583633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B186FC-3D0E-42C3-B443-178F7A244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6A02CD-F490-FC0E-18FB-8E11B2DE00BE}"/>
              </a:ext>
            </a:extLst>
          </p:cNvPr>
          <p:cNvSpPr txBox="1"/>
          <p:nvPr/>
        </p:nvSpPr>
        <p:spPr>
          <a:xfrm>
            <a:off x="4863904" y="330983"/>
            <a:ext cx="7487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Целевые ориентиры освоения Программы детьми с ТНР старшего дошкольного возраста  - ребенок (на этапе завершения дошкольного образования):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2FD12E38-BD56-3672-14F8-C3FE1AF72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0229275"/>
              </p:ext>
            </p:extLst>
          </p:nvPr>
        </p:nvGraphicFramePr>
        <p:xfrm>
          <a:off x="0" y="1346646"/>
          <a:ext cx="12192000" cy="570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954">
                  <a:extLst>
                    <a:ext uri="{9D8B030D-6E8A-4147-A177-3AD203B41FA5}">
                      <a16:colId xmlns:a16="http://schemas.microsoft.com/office/drawing/2014/main" xmlns="" val="860097075"/>
                    </a:ext>
                  </a:extLst>
                </a:gridCol>
                <a:gridCol w="8253046">
                  <a:extLst>
                    <a:ext uri="{9D8B030D-6E8A-4147-A177-3AD203B41FA5}">
                      <a16:colId xmlns:a16="http://schemas.microsoft.com/office/drawing/2014/main" xmlns="" val="2749732048"/>
                    </a:ext>
                  </a:extLst>
                </a:gridCol>
              </a:tblGrid>
              <a:tr h="241976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обладает сформированной мотивацией к школьному обучению;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усваивает значения новых слов на основе знаний о предметах и явлениях окружающего мира; употребляет слова, обозначающие личностные характеристики, многозначные; умеет подбирать слова с противоположным и сходным значением; правильно употребляет основные грамматические формы слова;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9583892"/>
                  </a:ext>
                </a:extLst>
              </a:tr>
              <a:tr h="184672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составляет различные виды описательных рассказов (описание, повествование, с элементами рассуждения) с соблюдением цельности и связности высказывания, составляет творческие рассказы;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владеет простыми формами фонематического анализа, способен осуществлять сложные формы фонематического анализа (с постепенным переводом речевых умений во внутренний план), осуществляет операции фонематического синтеза; осознает слоговое строение слова, осуществляет слоговой анализ и синтез слов (двухсложных с открытыми, закрытыми слогами, трехсложных с открытыми слогами, односложных);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правильно произносит звуки (в соответствии с онтогенезом);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владеет предпосылками овладения грамотой;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6549937"/>
                  </a:ext>
                </a:extLst>
              </a:tr>
              <a:tr h="727104"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выбирает род занятий, участников по совместной деятельности, избирательно и устойчиво взаимодействует с детьми;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75374"/>
                  </a:ext>
                </a:extLst>
              </a:tr>
            </a:tbl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A934E87A-30C5-3A44-FF40-7D6514017EC8}"/>
              </a:ext>
            </a:extLst>
          </p:cNvPr>
          <p:cNvSpPr/>
          <p:nvPr/>
        </p:nvSpPr>
        <p:spPr>
          <a:xfrm>
            <a:off x="168812" y="119967"/>
            <a:ext cx="1969477" cy="9069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4125881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37BED5-E775-C081-B34B-92CE7AFA3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49A0A4-B642-CF24-BF99-82123B9C82EA}"/>
              </a:ext>
            </a:extLst>
          </p:cNvPr>
          <p:cNvSpPr txBox="1"/>
          <p:nvPr/>
        </p:nvSpPr>
        <p:spPr>
          <a:xfrm>
            <a:off x="4863904" y="330983"/>
            <a:ext cx="7487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Целевые ориентиры освоения Программы детьми с ТНР старшего дошкольного возраста  - ребенок (на этапе завершения дошкольного образования):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DCE94B57-930F-E22A-C4B1-8C20E821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6737564"/>
              </p:ext>
            </p:extLst>
          </p:nvPr>
        </p:nvGraphicFramePr>
        <p:xfrm>
          <a:off x="0" y="1346646"/>
          <a:ext cx="12192000" cy="518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963">
                  <a:extLst>
                    <a:ext uri="{9D8B030D-6E8A-4147-A177-3AD203B41FA5}">
                      <a16:colId xmlns:a16="http://schemas.microsoft.com/office/drawing/2014/main" xmlns="" val="860097075"/>
                    </a:ext>
                  </a:extLst>
                </a:gridCol>
                <a:gridCol w="7212037">
                  <a:extLst>
                    <a:ext uri="{9D8B030D-6E8A-4147-A177-3AD203B41FA5}">
                      <a16:colId xmlns:a16="http://schemas.microsoft.com/office/drawing/2014/main" xmlns="" val="2749732048"/>
                    </a:ext>
                  </a:extLst>
                </a:gridCol>
              </a:tblGrid>
              <a:tr h="241976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участвует в коллективном создании замысла в игре и на занятиях;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владеет основными видами продуктивной деятельности, проявляет инициативу и самостоятельность в разных видах деятельности: в игре, общении, конструировании; использует в процессе продуктивной деятельности все виды словесной регуляции: словесного отчета, словесного сопровождения и словесного планирования деятельности;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9583892"/>
                  </a:ext>
                </a:extLst>
              </a:tr>
              <a:tr h="184672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регулирует свое поведение в соответствии с усвоенными нормами и правилами, проявляет кооперативные умения в процессе игры, соблюдая отношения партнерства, взаимопомощи, взаимной поддержки;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 в играх знания, полученные в ходе экскурсий, наблюдений, знакомства с художественной литературой, картинным материалом, народным творчеством, историческими сведениями, мультфильмами; самостоятельно получает новую информацию (задает вопросы, экспериментирует);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6549937"/>
                  </a:ext>
                </a:extLst>
              </a:tr>
              <a:tr h="727104"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устанавливает причинно-следственные связи между условиями жизни, внешними и функциональными свойствами в животном и растительном мире на основе наблюдений и практического экспериментирования;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75374"/>
                  </a:ext>
                </a:extLst>
              </a:tr>
            </a:tbl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DFC58ECF-5BFC-98AA-A8B3-DD0E34A7E046}"/>
              </a:ext>
            </a:extLst>
          </p:cNvPr>
          <p:cNvSpPr/>
          <p:nvPr/>
        </p:nvSpPr>
        <p:spPr>
          <a:xfrm>
            <a:off x="168812" y="119967"/>
            <a:ext cx="1969477" cy="9069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59765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F040C9-30EB-6750-2F64-D5B8CAC88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8B7C2D-C482-E8E2-8951-DA565F61F24A}"/>
              </a:ext>
            </a:extLst>
          </p:cNvPr>
          <p:cNvSpPr txBox="1"/>
          <p:nvPr/>
        </p:nvSpPr>
        <p:spPr>
          <a:xfrm>
            <a:off x="4863904" y="330983"/>
            <a:ext cx="7487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Целевые ориентиры освоения Программы детьми с ТНР старшего дошкольного возраста  - ребенок (на этапе завершения дошкольного образования):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B2FAB688-2DAE-20D7-076E-2871A8F17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6286722"/>
              </p:ext>
            </p:extLst>
          </p:nvPr>
        </p:nvGraphicFramePr>
        <p:xfrm>
          <a:off x="0" y="1346646"/>
          <a:ext cx="121920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396">
                  <a:extLst>
                    <a:ext uri="{9D8B030D-6E8A-4147-A177-3AD203B41FA5}">
                      <a16:colId xmlns:a16="http://schemas.microsoft.com/office/drawing/2014/main" xmlns="" val="860097075"/>
                    </a:ext>
                  </a:extLst>
                </a:gridCol>
                <a:gridCol w="9004604">
                  <a:extLst>
                    <a:ext uri="{9D8B030D-6E8A-4147-A177-3AD203B41FA5}">
                      <a16:colId xmlns:a16="http://schemas.microsoft.com/office/drawing/2014/main" xmlns="" val="2749732048"/>
                    </a:ext>
                  </a:extLst>
                </a:gridCol>
              </a:tblGrid>
              <a:tr h="241976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выполняет основные виды движений и упражнения по словесной инструкции педагогических работников: согласованные движения, а также разноименные и разнонаправленные движения;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владеет элементарными математическими представлениями: количество в пределах десяти, знает цифры 0, 1-9, соотносит их с количеством предметов, решает простые арифметические задачи устно, используя при необходимости в качестве счетного материала символические изображения; определяет пространственное расположение предметов относительно себя, геометрические фигуры;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9583892"/>
                  </a:ext>
                </a:extLst>
              </a:tr>
              <a:tr h="184672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осуществляет элементарное двигательное и словесное планирование действий в ходе спортивных упражнений;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имеет элементарные представления о видах искусства, понимает доступные произведения искусства (картины, иллюстрации к сказкам и рассказам, народная игрушка), воспринимает музыку, художественную литературу, фольклор;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6549937"/>
                  </a:ext>
                </a:extLst>
              </a:tr>
              <a:tr h="727104"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знает и подчиняется правилам подвижных игр, эстафет, игр с элементами спорта; владеет элементарными нормами и правилами здорового образа жизни (в питании, двигательном режиме, закаливании, при формировании полезных привычек).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75374"/>
                  </a:ext>
                </a:extLst>
              </a:tr>
            </a:tbl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2955544-CF4A-082F-53F3-634BBE16F6A9}"/>
              </a:ext>
            </a:extLst>
          </p:cNvPr>
          <p:cNvSpPr/>
          <p:nvPr/>
        </p:nvSpPr>
        <p:spPr>
          <a:xfrm>
            <a:off x="168812" y="119967"/>
            <a:ext cx="1969477" cy="9069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194170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9A17DC-4422-C946-5994-F5A1C168F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CC43B9-DC9F-B4E8-C202-C5B0697F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Часть программы, формируемая участниками образовательных отношений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44C0B7A-2CA9-5AAB-9FCE-D84A4A2FB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0009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данной части представлены парциальные образовательные программы, отобранные с учетом приоритетных направлений, климатических особенностей, а также для обеспечения коррекции нарушений развития и ориентированные на потребность детей и их родителей</a:t>
            </a:r>
            <a:r>
              <a:rPr lang="ru-RU" sz="1800" dirty="0">
                <a:solidFill>
                  <a:srgbClr val="00000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815FB1-753C-F3A7-1A05-AEC6ABD987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8298554" y="1406768"/>
            <a:ext cx="3207646" cy="48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355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6E0D9A-5B77-4680-2CD1-68B01E43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4517"/>
            <a:ext cx="6873240" cy="16002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Структура программы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AF45189-FA85-F223-6052-B1FF5C6BD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987" y="2167596"/>
            <a:ext cx="6873240" cy="419100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Настоящая программа носит коррекционно-развивающий характер. </a:t>
            </a:r>
            <a:r>
              <a:rPr lang="ru-RU" sz="3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Она предназначена для обучения и воспитания детей 3 - 7 лет, принятых в группы компенсирующей направленности для детей с ТНР </a:t>
            </a:r>
            <a:r>
              <a:rPr lang="ru-RU" sz="3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до окончания дошкольного образования.</a:t>
            </a:r>
            <a:r>
              <a:rPr lang="ru-RU" sz="3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endParaRPr lang="ru-RU" sz="3800" b="1" i="1" dirty="0">
              <a:solidFill>
                <a:srgbClr val="000009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3800" b="1" i="1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Программа состоит из обязательной части и части, формируемой участниками образовательных отношений.</a:t>
            </a:r>
            <a:r>
              <a:rPr lang="ru-RU" sz="3800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Обе части являются взаимодополняющими и необходимыми с точки зрения реализации требований ФГОС ДО. Программа </a:t>
            </a: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разработана с учетом Федеральной адаптированной образовательной программы дошкольного образования (далее – ФАОП ДО).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D8CE3A-0327-D805-9DC2-8241E14DF6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8283543" y="1229190"/>
            <a:ext cx="3222657" cy="48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090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6D869A-27C1-29D6-6417-59AE310BBAD7}"/>
              </a:ext>
            </a:extLst>
          </p:cNvPr>
          <p:cNvSpPr txBox="1"/>
          <p:nvPr/>
        </p:nvSpPr>
        <p:spPr>
          <a:xfrm>
            <a:off x="4670475" y="492369"/>
            <a:ext cx="568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ПАРЦИАЛЬНЫЕ ПРОГРАММЫ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2FD3D55-4586-D6D5-8558-109E7C52A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0159289"/>
              </p:ext>
            </p:extLst>
          </p:nvPr>
        </p:nvGraphicFramePr>
        <p:xfrm>
          <a:off x="257908" y="1521524"/>
          <a:ext cx="1167618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290">
                  <a:extLst>
                    <a:ext uri="{9D8B030D-6E8A-4147-A177-3AD203B41FA5}">
                      <a16:colId xmlns:a16="http://schemas.microsoft.com/office/drawing/2014/main" xmlns="" val="916271860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xmlns="" val="313351958"/>
                    </a:ext>
                  </a:extLst>
                </a:gridCol>
                <a:gridCol w="4178105">
                  <a:extLst>
                    <a:ext uri="{9D8B030D-6E8A-4147-A177-3AD203B41FA5}">
                      <a16:colId xmlns:a16="http://schemas.microsoft.com/office/drawing/2014/main" xmlns="" val="1897508409"/>
                    </a:ext>
                  </a:extLst>
                </a:gridCol>
                <a:gridCol w="2250829">
                  <a:extLst>
                    <a:ext uri="{9D8B030D-6E8A-4147-A177-3AD203B41FA5}">
                      <a16:colId xmlns:a16="http://schemas.microsoft.com/office/drawing/2014/main" xmlns="" val="2989868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Авторы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Название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Цель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Возраст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691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1" dirty="0" err="1">
                          <a:effectLst/>
                        </a:rPr>
                        <a:t>Нищева</a:t>
                      </a:r>
                      <a:r>
                        <a:rPr lang="ru-RU" b="1" i="1" dirty="0">
                          <a:effectLst/>
                        </a:rPr>
                        <a:t> Н.В.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Комплексная образовательная программа дошкольного образования для детей с тяжелыми нарушениями речи (ОНР)</a:t>
                      </a:r>
                      <a:endParaRPr lang="ru-RU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Построение системы работы в группах компенсирующей направленности для детей с тяжелыми нарушениями речи (общим недоразвитием речи) в возрасте от 3 до 7 лет, предусматривающей полную интеграцию действий всех специалистов ДОО и родителей (законных представителей) дошкольников.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– 7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2587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Князева О.Л., </a:t>
                      </a:r>
                      <a:r>
                        <a:rPr lang="ru-RU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Маханева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М.Д.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«Приобщение детей к истокам русской народной культуры».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приобщение детей к русскому народному творчеству и культуре.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– 7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8032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5457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6325AD-26AF-F499-AD92-145459882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263BA9-6ABF-8D30-82D6-11502F0C12DE}"/>
              </a:ext>
            </a:extLst>
          </p:cNvPr>
          <p:cNvSpPr txBox="1"/>
          <p:nvPr/>
        </p:nvSpPr>
        <p:spPr>
          <a:xfrm>
            <a:off x="4670475" y="492369"/>
            <a:ext cx="568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ПАРЦИАЛЬНЫЕ ПРОГРАММЫ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A7815323-58B8-4493-78C5-0E8B007DE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4912974"/>
              </p:ext>
            </p:extLst>
          </p:nvPr>
        </p:nvGraphicFramePr>
        <p:xfrm>
          <a:off x="257908" y="1521524"/>
          <a:ext cx="116761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290">
                  <a:extLst>
                    <a:ext uri="{9D8B030D-6E8A-4147-A177-3AD203B41FA5}">
                      <a16:colId xmlns:a16="http://schemas.microsoft.com/office/drawing/2014/main" xmlns="" val="916271860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xmlns="" val="313351958"/>
                    </a:ext>
                  </a:extLst>
                </a:gridCol>
                <a:gridCol w="4178105">
                  <a:extLst>
                    <a:ext uri="{9D8B030D-6E8A-4147-A177-3AD203B41FA5}">
                      <a16:colId xmlns:a16="http://schemas.microsoft.com/office/drawing/2014/main" xmlns="" val="1897508409"/>
                    </a:ext>
                  </a:extLst>
                </a:gridCol>
                <a:gridCol w="2250829">
                  <a:extLst>
                    <a:ext uri="{9D8B030D-6E8A-4147-A177-3AD203B41FA5}">
                      <a16:colId xmlns:a16="http://schemas.microsoft.com/office/drawing/2014/main" xmlns="" val="2989868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Авторы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Название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Цель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Возраст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6911546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2737E7D7-5E1F-ED6D-58E5-DBA5B4680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4940283"/>
              </p:ext>
            </p:extLst>
          </p:nvPr>
        </p:nvGraphicFramePr>
        <p:xfrm>
          <a:off x="257908" y="2161604"/>
          <a:ext cx="1167618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290">
                  <a:extLst>
                    <a:ext uri="{9D8B030D-6E8A-4147-A177-3AD203B41FA5}">
                      <a16:colId xmlns:a16="http://schemas.microsoft.com/office/drawing/2014/main" xmlns="" val="3521986374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xmlns="" val="2495996707"/>
                    </a:ext>
                  </a:extLst>
                </a:gridCol>
                <a:gridCol w="4178105">
                  <a:extLst>
                    <a:ext uri="{9D8B030D-6E8A-4147-A177-3AD203B41FA5}">
                      <a16:colId xmlns:a16="http://schemas.microsoft.com/office/drawing/2014/main" xmlns="" val="2734538402"/>
                    </a:ext>
                  </a:extLst>
                </a:gridCol>
                <a:gridCol w="2250829">
                  <a:extLst>
                    <a:ext uri="{9D8B030D-6E8A-4147-A177-3AD203B41FA5}">
                      <a16:colId xmlns:a16="http://schemas.microsoft.com/office/drawing/2014/main" xmlns="" val="1743834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Николаева С.Н.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«Юный эколог»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основ экологической грамотности детей дошкольного возраста.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 – 7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289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Буренина А.И.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«Ритмическая мозаика»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музыкально-творческое развитие детей в процессе различных видов музыкальной деятельности.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– 7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6482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Лыкова А. И.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«Цветные ладошки»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направленное и последовательное воспитание у детей эстетической культуры в целях формирования эстетического отношения к окружающему миру и творческой самореализации.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– 7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6254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369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8B6E691-DF81-E44D-885E-76403762B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A75F56-8C6B-50E3-6A51-C09A335F4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78412"/>
            <a:ext cx="6873240" cy="16002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Особенности взаимодействия педагогического коллектива с семьями воспитанников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C5D562-535D-1060-D540-0B69FC8CB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645897"/>
            <a:ext cx="6873240" cy="309448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должна принимать активное участие в развитии ребенка, чтобы обеспечить непрерывность коррекционно-восстановительного процесса. Родители (законные представители) отрабатывают и закрепляют навыки и умения у обучающихся, сформированные специалистами, по возможности помогать изготавливать пособия для работы в ДОО и дома.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рекомендации, предлагаемые учителем-логопедом, педагогом-психологом и воспитателем для выполнения, должны быть четко разъяснены. Это обеспечит необходимую эффективность коррекционной работы, ускорит процесс восстановления нарушенных функций у обучающихся.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883789-8099-0992-F84A-CEB87DB6C8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8298554" y="1406768"/>
            <a:ext cx="3207646" cy="48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888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CF9192-82CE-48D4-E135-02AF9FBF8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1A42DD-1B68-4090-41EC-BC3B30E2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78412"/>
            <a:ext cx="6873240" cy="16002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Особенности взаимодействия педагогического коллектива с семьями воспитанников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6E4604-8261-4F03-5F8E-696A41ABF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645897"/>
            <a:ext cx="6873240" cy="3094485"/>
          </a:xfrm>
        </p:spPr>
        <p:txBody>
          <a:bodyPr>
            <a:normAutofit/>
          </a:bodyPr>
          <a:lstStyle/>
          <a:p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Основной целью работы с родителями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(законными представителями)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является обеспечение взаимодействия с семьей, вовлечение родителей (законных представителей) в образовательный процесс для формирования у них компетентной педагогической позиции по отношению к собственному ребенку.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CD97EB-27F1-C8EB-8252-E7E7F8186F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8060789" y="1364565"/>
            <a:ext cx="3037448" cy="45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833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0FB0A5-99DD-EC82-B5C6-166E6DF12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030A8B-0F17-AEBC-C27B-65157187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78412"/>
            <a:ext cx="6873240" cy="16002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Особенности взаимодействия педагогического коллектива с семьями воспитанников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4CAE49-B64D-00CA-EF8A-DBFE246A0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880" y="2378612"/>
            <a:ext cx="10339754" cy="427540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цели обеспечивается решением следующих задач</a:t>
            </a:r>
            <a:r>
              <a:rPr lang="ru-RU" sz="2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выработка у педагогических работников уважительного отношения к традициям семейного воспитания обучающихся и признания приоритетности родительского права в вопросах воспитания ребенка;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вовлечение родителей (законных представителей) в воспитательно-образовательный процесс;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внедрение эффективных технологий сотрудничества с родителям (законным представителям), активизация их участия в жизни детского сада.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создание активной информационно-развивающей среды, обеспечивающей единые подходы к развитию личности в семье и детском коллективе;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повышение родительской компетентности в вопросах воспитания и обучения обучающихся.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B38CEB-A4A2-7876-A597-0BB0EBD083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10345612" y="559189"/>
            <a:ext cx="1512279" cy="22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434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22BD4E-3CE4-9D2E-48BD-223F7DE05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C07B77-87FA-FEF2-A7E3-566B0147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833" y="328247"/>
            <a:ext cx="8781757" cy="1600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Направления во взаимодействии педагогического коллектива с семьями воспитанников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07740C-6EC2-E536-AD10-7AD7D8555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745" y="1928447"/>
            <a:ext cx="11830929" cy="4753707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813B0645-E990-26C3-3003-63DDBB6C9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628828"/>
              </p:ext>
            </p:extLst>
          </p:nvPr>
        </p:nvGraphicFramePr>
        <p:xfrm>
          <a:off x="103163" y="1557900"/>
          <a:ext cx="11882511" cy="49718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837">
                  <a:extLst>
                    <a:ext uri="{9D8B030D-6E8A-4147-A177-3AD203B41FA5}">
                      <a16:colId xmlns:a16="http://schemas.microsoft.com/office/drawing/2014/main" xmlns="" val="2337593492"/>
                    </a:ext>
                  </a:extLst>
                </a:gridCol>
                <a:gridCol w="7921674">
                  <a:extLst>
                    <a:ext uri="{9D8B030D-6E8A-4147-A177-3AD203B41FA5}">
                      <a16:colId xmlns:a16="http://schemas.microsoft.com/office/drawing/2014/main" xmlns="" val="3064194307"/>
                    </a:ext>
                  </a:extLst>
                </a:gridCol>
              </a:tblGrid>
              <a:tr h="1403721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Аналитическое 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Коммуникативно-деятельностное  направление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8363741"/>
                  </a:ext>
                </a:extLst>
              </a:tr>
              <a:tr h="3568132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изучение семьи, выяснение образовательных потребностей ребёнка с ТНР и предпочтений родителей (законных представителей) для согласования воспитательных воздействий на ребенка.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направлено на повышение педагогической культуры родителей (законных представителей); вовлечение родителей (законных представителей) в воспитательно-образовательный процесс; создание активной развивающей среды, обеспечивающей единые подходы к развитию личности в семье и детском коллективе, в том числе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</a:t>
                      </a:r>
                      <a:r>
                        <a:rPr lang="ru-RU" sz="1800" b="1" i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заседаний родительского клуба «Звездочет»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работа Консультационного пункта.</a:t>
                      </a:r>
                      <a:endParaRPr lang="ru-RU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1137180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12AFA7-DE1A-D1D2-B1D1-1F73D2911F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075" r="20075"/>
          <a:stretch>
            <a:fillRect/>
          </a:stretch>
        </p:blipFill>
        <p:spPr>
          <a:xfrm>
            <a:off x="10833174" y="248628"/>
            <a:ext cx="927416" cy="968473"/>
          </a:xfrm>
        </p:spPr>
      </p:pic>
    </p:spTree>
    <p:extLst>
      <p:ext uri="{BB962C8B-B14F-4D97-AF65-F5344CB8AC3E}">
        <p14:creationId xmlns:p14="http://schemas.microsoft.com/office/powerpoint/2010/main" xmlns="" val="4135450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7BE722-8A9C-4E36-43AF-33EEC5A9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885EF7-8F61-22C9-6940-25BE9527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833" y="328247"/>
            <a:ext cx="8781757" cy="1600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Направления во взаимодействии педагогического коллектива с семьями воспитанников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981F5AF-8A2F-1CE9-C07B-6C1AFBB7E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745" y="1928447"/>
            <a:ext cx="11830929" cy="4753707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4A15976A-BAE0-C03D-0450-B3504D2B5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9178656"/>
              </p:ext>
            </p:extLst>
          </p:nvPr>
        </p:nvGraphicFramePr>
        <p:xfrm>
          <a:off x="154745" y="1971432"/>
          <a:ext cx="11882511" cy="16917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82511">
                  <a:extLst>
                    <a:ext uri="{9D8B030D-6E8A-4147-A177-3AD203B41FA5}">
                      <a16:colId xmlns:a16="http://schemas.microsoft.com/office/drawing/2014/main" xmlns="" val="2337593492"/>
                    </a:ext>
                  </a:extLst>
                </a:gridCol>
              </a:tblGrid>
              <a:tr h="53425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Информационное  направление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8363741"/>
                  </a:ext>
                </a:extLst>
              </a:tr>
              <a:tr h="1157484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пропаганда и популяризация опыта деятельности ДОО; создание открытого информационного пространства (сайт ДОО, форум, группы в социальных сетях).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1137180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2E20C54-8AF5-4B73-427D-82309F0FF9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075" r="20075"/>
          <a:stretch>
            <a:fillRect/>
          </a:stretch>
        </p:blipFill>
        <p:spPr>
          <a:xfrm>
            <a:off x="10833174" y="248628"/>
            <a:ext cx="927416" cy="96847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EC0C57-CD0B-9AF6-BC02-1E614C3C939E}"/>
              </a:ext>
            </a:extLst>
          </p:cNvPr>
          <p:cNvSpPr txBox="1"/>
          <p:nvPr/>
        </p:nvSpPr>
        <p:spPr>
          <a:xfrm>
            <a:off x="206326" y="3820756"/>
            <a:ext cx="11779348" cy="2846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Планируемый результат работы с родителями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(законными представителями) детей с ТНР:</a:t>
            </a:r>
            <a:endParaRPr lang="ru-RU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организация преемственности в работе ДОО и семьи по вопросам оздоровления, досуга, обучения и воспитания;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повышение уровня родительской компетентности;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гармонизация семейных детско-родительских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63255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A339C6-9B1B-FFCE-34B9-1973C63A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Цель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3557E1-59F1-1F0C-F4F0-9FAC87098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обеспечение условий для дошкольного образования, определяемых общими и особыми потребностями обучающегося раннего и дошкольного возраста с ТНР, индивидуальными особенностями его развития и состояния здоровья.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21F817-FDEE-1B8E-F924-9D139E613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0DB91A-CA46-0439-DF9D-65E904859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743" y="3242984"/>
            <a:ext cx="2856914" cy="28569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EAF65E-AAE1-F9E2-2E0C-207DB9C4F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562" y="4671441"/>
            <a:ext cx="1155813" cy="11558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56A4F56-F784-B89C-D92E-F14447BA4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127" y="4887164"/>
            <a:ext cx="1360333" cy="12324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1C487E2-D90C-F5C7-68CC-C153E944F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809" y="4805001"/>
            <a:ext cx="1869831" cy="18647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2E1A1F4-508A-D77E-EB7B-9FB2D134A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872" y="4689149"/>
            <a:ext cx="1869831" cy="1168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EB1315-9FD7-19C8-D5A2-7F3197D110A4}"/>
              </a:ext>
            </a:extLst>
          </p:cNvPr>
          <p:cNvSpPr txBox="1"/>
          <p:nvPr/>
        </p:nvSpPr>
        <p:spPr>
          <a:xfrm>
            <a:off x="3500667" y="588006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ОБЯЗАТЕЛЬНАЯ ЧАСТЬ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89810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C39544-7C52-F64B-EE23-398690E3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Задачи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48D5F3-3CF1-FDC4-5F34-0490FBAC0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endParaRPr lang="ru-RU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содержания АОП ДО для обучающихся с ТНР;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недостатков психофизического развития обучающихся с ТНР;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и укрепление физического и психического здоровья обучающихся с ТНР, в т.ч. их эмоционального благополучия;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равных возможностей для полноценного развития ребенка с ТНР в период дошкольного образования независимо от места проживания, пола, нации, языка, социального статуса;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endParaRPr lang="ru-RU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42477A8-B9CD-920C-7550-BD99F40F9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B7D27B-E8C2-6B0D-BF1E-3ED61A03F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24" y="3221723"/>
            <a:ext cx="3440352" cy="289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381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AC48DA-598F-A0E2-1EA6-39B6B4471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5A3CC8-C8E0-1DB2-2756-2A92F262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Задачи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2377D7-2F42-AFF0-9AF5-CEC7D28B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542" y="746759"/>
            <a:ext cx="7507458" cy="5471925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3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благоприятных условий развития в соответствии с их возрастными, психофизическими и индивидуальными особенностями, развитие способностей и творческого потенциала каждого ребенка с ТНР как субъекта отношений с педагогическим работником, родителями (законными представителями), другими детьми;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3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объединение обучения и воспитания в целостный образовательный процесс на основе духовно-нравственных и социокультурных ценностей, принятых в обществе правил и норм поведения в интересах человека, семьи, общества;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3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общей культуры личности обучающихся с ТНР,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9CDC83-E702-53DD-458C-8F69EA418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D47C75-5209-04F2-BB58-88C63F3AC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24" y="3221723"/>
            <a:ext cx="3440352" cy="289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36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17F4EAB-AB9F-B96E-090D-CD991E35E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347A13-0132-0707-3D2B-746F3C2E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Задачи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6ACB40-A48C-B091-9CA7-9F4B8DE9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542" y="746759"/>
            <a:ext cx="7507458" cy="5471925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социокультурной среды, соответствующей психофизическим и индивидуальным особенностям развития обучающихся с ТНР;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</a:t>
            </a:r>
            <a:r>
              <a:rPr lang="ru-RU" sz="2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абилитации</a:t>
            </a:r>
            <a:r>
              <a:rPr lang="ru-RU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охраны и укрепления здоровья обучающихся с ТНР;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преемственности целей, задач и содержания дошкольного и начального общего образования.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F605BAC-F359-9195-0C6D-A5771CC12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60F6DC-110C-6296-83E4-ADB733DD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24" y="3221723"/>
            <a:ext cx="3440352" cy="289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62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B7F898-BB18-9F2A-2D18-67954DD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Основные задачи коррекционного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AFAA8B-E372-C258-71F5-36613C014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Устранять дефекты звукопроизношения и развивать фонематический слух (способность осуществлять операции различения и узнавания фонем, составляющих звуковую оболочку слова). </a:t>
            </a:r>
            <a:endParaRPr lang="ru-RU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навыки звуковой </a:t>
            </a:r>
            <a:r>
              <a:rPr lang="ru-RU" sz="2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аналитико</a:t>
            </a:r>
            <a:r>
              <a:rPr lang="ru-RU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синтетической деятельности, как предпосылки обучения грамоте. </a:t>
            </a:r>
          </a:p>
          <a:p>
            <a:pPr algn="just">
              <a:lnSpc>
                <a:spcPct val="107000"/>
              </a:lnSpc>
              <a:spcAft>
                <a:spcPts val="1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Уточнять, расширять и обогащать лексический запас дошкольников с ТНР. </a:t>
            </a:r>
          </a:p>
          <a:p>
            <a:pPr algn="just">
              <a:lnSpc>
                <a:spcPct val="107000"/>
              </a:lnSpc>
              <a:spcAft>
                <a:spcPts val="1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грамматический строй речи. </a:t>
            </a:r>
          </a:p>
          <a:p>
            <a:pPr algn="just">
              <a:lnSpc>
                <a:spcPct val="107000"/>
              </a:lnSpc>
              <a:spcAft>
                <a:spcPts val="1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связную речь старших дошкольников.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коммуникативность детей, успешность в общении. 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3D22863-0AF1-0CC7-2A33-B733FB082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CF3146-11C5-4F61-686E-30F2DF9B2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743" y="3242984"/>
            <a:ext cx="2856914" cy="285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126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2DEDD0-4169-F956-89C2-3C80ED80EA77}"/>
              </a:ext>
            </a:extLst>
          </p:cNvPr>
          <p:cNvSpPr txBox="1"/>
          <p:nvPr/>
        </p:nvSpPr>
        <p:spPr>
          <a:xfrm>
            <a:off x="4825218" y="269036"/>
            <a:ext cx="7366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Принципы к формированию АОП ДО для детей с ТНР в соответствии с ФГОС ДО</a:t>
            </a:r>
            <a:endParaRPr lang="ru-RU" sz="2000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02BDE54-5A52-5576-1CB3-A889798AB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069126"/>
              </p:ext>
            </p:extLst>
          </p:nvPr>
        </p:nvGraphicFramePr>
        <p:xfrm>
          <a:off x="0" y="976922"/>
          <a:ext cx="12192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4009313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3002106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736233715"/>
                    </a:ext>
                  </a:extLst>
                </a:gridCol>
              </a:tblGrid>
              <a:tr h="189533"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разнообразия детства.</a:t>
                      </a:r>
                    </a:p>
                    <a:p>
                      <a:endParaRPr lang="ru-RU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 уникальности и самоценности детства как важного этапа в общем развитии человека</a:t>
                      </a:r>
                      <a:endParaRPr lang="ru-RU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Позитивная социализация ребенка.</a:t>
                      </a:r>
                    </a:p>
                    <a:p>
                      <a:endParaRPr lang="ru-RU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7285212"/>
                  </a:ext>
                </a:extLst>
              </a:tr>
              <a:tr h="1279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Личностно-развивающий и гуманистический характер взаимодействия педагогических работников и родителей (законных представителей), педагогических и иных работников ДОО) и обучающихся.</a:t>
                      </a:r>
                    </a:p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Содействие и сотрудничество обучающихся и педагогических работников, признание ребенка полноценным участником (субъектом) образовательных отношений.</a:t>
                      </a:r>
                    </a:p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Сотрудничество Учреждения с семьей.</a:t>
                      </a:r>
                    </a:p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3855900"/>
                  </a:ext>
                </a:extLst>
              </a:tr>
              <a:tr h="127960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Возрастная адекватность образования. Данный принцип предполагает подбор образовательными организациями содержания и методов дошкольного образования в соответствии с возрастными особенностями обучающихся.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7795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170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F022E5-3BD0-802C-4FC0-3BEFA9E16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48FFDF-2D36-5349-ACBE-28FDE255E0C3}"/>
              </a:ext>
            </a:extLst>
          </p:cNvPr>
          <p:cNvSpPr txBox="1"/>
          <p:nvPr/>
        </p:nvSpPr>
        <p:spPr>
          <a:xfrm>
            <a:off x="4825218" y="269036"/>
            <a:ext cx="7366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Специфические принципы и подходы к формированию АОП ДО для обучающихся с ТНР</a:t>
            </a:r>
            <a:endParaRPr lang="ru-RU" sz="2000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F60CF96-5FF9-CC92-93F2-46574B86F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6511178"/>
              </p:ext>
            </p:extLst>
          </p:nvPr>
        </p:nvGraphicFramePr>
        <p:xfrm>
          <a:off x="0" y="976922"/>
          <a:ext cx="12192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4009313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3002106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736233715"/>
                    </a:ext>
                  </a:extLst>
                </a:gridCol>
              </a:tblGrid>
              <a:tr h="189533"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Сетевое взаимодействие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организациями социализации, образования, охраны здоровья и другими партнерами, которые могут внести вклад в развитие и образование обучающихся</a:t>
                      </a:r>
                      <a:endParaRPr lang="ru-RU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Индивидуализация образовательных программ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дошкольного образования обучающихся с ТНР: предполагает такое построение образовательной деятельности, которое открывает возможности для индивидуализации образовательного процесса и учитывает его интересы, мотивы, способности и психофизические особенности.</a:t>
                      </a:r>
                      <a:endParaRPr lang="ru-RU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7285212"/>
                  </a:ext>
                </a:extLst>
              </a:tr>
              <a:tr h="1279607">
                <a:tc gridSpan="2">
                  <a:txBody>
                    <a:bodyPr/>
                    <a:lstStyle/>
                    <a:p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Развивающее вариативное образование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принцип предполагает, что содержание образования предлагается ребенку через разные виды деятельности с учетом зон актуального и ближайшего развития ребенка, что способствует развитию, расширению как явных, так и скрытых возможностей ребенка.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Инвариантность ценностей и целей при вариативности средств реализации и достижения целей Программы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3855900"/>
                  </a:ext>
                </a:extLst>
              </a:tr>
              <a:tr h="127960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Полнота содержания и интеграция отдельных образовательных областей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в соответствии с ФГОС ДО Программа предполагает всестороннее социально - коммуникативное, познавательное, речевое, художественно - эстетическое и физическое развитие обучающихся посредством различных видов детской активности.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7795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6366341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2932</Words>
  <Application>Microsoft Office PowerPoint</Application>
  <PresentationFormat>Произвольный</PresentationFormat>
  <Paragraphs>169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След самолета</vt:lpstr>
      <vt:lpstr>Краткая презентация  Аоп до для детей с ТНР</vt:lpstr>
      <vt:lpstr>Структура программы</vt:lpstr>
      <vt:lpstr>Цель программы</vt:lpstr>
      <vt:lpstr>Задачи программы</vt:lpstr>
      <vt:lpstr>Задачи программы</vt:lpstr>
      <vt:lpstr>Задачи программы</vt:lpstr>
      <vt:lpstr>Основные задачи коррекционного обучения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Часть программы, формируемая участниками образовательных отношений</vt:lpstr>
      <vt:lpstr>Слайд 20</vt:lpstr>
      <vt:lpstr>Слайд 21</vt:lpstr>
      <vt:lpstr>Особенности взаимодействия педагогического коллектива с семьями воспитанников</vt:lpstr>
      <vt:lpstr>Особенности взаимодействия педагогического коллектива с семьями воспитанников</vt:lpstr>
      <vt:lpstr>Особенности взаимодействия педагогического коллектива с семьями воспитанников</vt:lpstr>
      <vt:lpstr>Направления во взаимодействии педагогического коллектива с семьями воспитанников</vt:lpstr>
      <vt:lpstr>Направления во взаимодействии педагогического коллектива с семьями воспитанников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Аоп до для детей с ТНР</dc:title>
  <dc:creator>Ольга Гончаренко</dc:creator>
  <cp:lastModifiedBy>User</cp:lastModifiedBy>
  <cp:revision>8</cp:revision>
  <dcterms:created xsi:type="dcterms:W3CDTF">2024-11-22T17:22:01Z</dcterms:created>
  <dcterms:modified xsi:type="dcterms:W3CDTF">2024-12-02T06:47:51Z</dcterms:modified>
</cp:coreProperties>
</file>