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271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864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787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021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234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59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726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97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501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59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606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635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83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587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33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152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300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409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C502C8-3E66-4E42-EE66-5045BA4838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Georgia" panose="02040502050405020303" pitchFamily="18" charset="0"/>
              </a:rPr>
              <a:t>Краткая презентация оп до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596330-B749-A3B8-9DF4-BF46DF946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МБДОУ «Детский сад № 40 комбинированного вида»</a:t>
            </a:r>
          </a:p>
        </p:txBody>
      </p:sp>
    </p:spTree>
    <p:extLst>
      <p:ext uri="{BB962C8B-B14F-4D97-AF65-F5344CB8AC3E}">
        <p14:creationId xmlns:p14="http://schemas.microsoft.com/office/powerpoint/2010/main" xmlns="" val="11816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9C92BB-705B-0DFE-AB64-6EE2FC58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D75FA7-41B3-D37C-B90F-4FCA2E71EF77}"/>
              </a:ext>
            </a:extLst>
          </p:cNvPr>
          <p:cNvSpPr txBox="1"/>
          <p:nvPr/>
        </p:nvSpPr>
        <p:spPr>
          <a:xfrm>
            <a:off x="5595425" y="28660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Подходы к формированию ОП ДО</a:t>
            </a:r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5562F5A-88A5-2871-20A3-BE97E9EE4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0098884"/>
              </p:ext>
            </p:extLst>
          </p:nvPr>
        </p:nvGraphicFramePr>
        <p:xfrm>
          <a:off x="0" y="1381314"/>
          <a:ext cx="12192000" cy="5321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14009313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736233715"/>
                    </a:ext>
                  </a:extLst>
                </a:gridCol>
              </a:tblGrid>
              <a:tr h="2349949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Культурологический подход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методологическое основание процесса воспитания, предусматривающее опору в обучении и воспитании на национальные традиции народа, его культуру, национальные и этнические особенности.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Средовый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подход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ориентирует на использование возможностей внутренней и внешней среды Учреждения в воспитании и развитии личности ребенка.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7285212"/>
                  </a:ext>
                </a:extLst>
              </a:tr>
              <a:tr h="2971993">
                <a:tc gridSpan="2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385590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BB9D15-F0A1-41BB-C3EB-2A47762D8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217" y="3319975"/>
            <a:ext cx="4031565" cy="30236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7BCBAF-248E-4590-7561-9A5A53D0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339" y="3319975"/>
            <a:ext cx="3831102" cy="3023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2CCB54-EA89-5041-DEAE-626D07467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57" y="3319975"/>
            <a:ext cx="3831103" cy="30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80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B82C77-F9E3-2BDE-B702-912D26E62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28B12E-EC00-DBEE-024B-5D53B56E0B3A}"/>
              </a:ext>
            </a:extLst>
          </p:cNvPr>
          <p:cNvSpPr txBox="1"/>
          <p:nvPr/>
        </p:nvSpPr>
        <p:spPr>
          <a:xfrm>
            <a:off x="4596618" y="457592"/>
            <a:ext cx="7487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Планируемые результаты освоения образовательной программы дошкольного образования  в раннем возрасте (к 3 годам).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E2678B4-AFA4-6EC8-EEA1-50E1FF2EC712}"/>
              </a:ext>
            </a:extLst>
          </p:cNvPr>
          <p:cNvSpPr/>
          <p:nvPr/>
        </p:nvSpPr>
        <p:spPr>
          <a:xfrm>
            <a:off x="196949" y="1497874"/>
            <a:ext cx="4127984" cy="21456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1500"/>
              </a:spcAft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ребенка развита крупная моторика, он активно использует освоенные ранее движения,</a:t>
            </a:r>
            <a:r>
              <a:rPr lang="ru-RU" sz="1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начинает</a:t>
            </a:r>
            <a:r>
              <a:rPr lang="ru-RU" sz="1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осваивать</a:t>
            </a:r>
            <a:r>
              <a:rPr lang="ru-RU" sz="1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бег,</a:t>
            </a:r>
            <a:r>
              <a:rPr lang="ru-RU" sz="1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прыжки,</a:t>
            </a:r>
            <a:r>
              <a:rPr lang="ru-RU" sz="1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повторяет</a:t>
            </a:r>
            <a:r>
              <a:rPr lang="ru-RU" sz="1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</a:t>
            </a:r>
            <a:r>
              <a:rPr lang="ru-RU" sz="1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взрослым</a:t>
            </a:r>
            <a:r>
              <a:rPr lang="ru-RU" sz="1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простые</a:t>
            </a:r>
            <a:r>
              <a:rPr lang="ru-RU" sz="1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имитационные</a:t>
            </a:r>
            <a:r>
              <a:rPr lang="ru-RU" sz="1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упражнения,</a:t>
            </a:r>
            <a:r>
              <a:rPr lang="ru-RU" sz="1600" spc="-28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понимает указания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взрослого,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выполняет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движения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</a:t>
            </a:r>
            <a:r>
              <a:rPr lang="ru-RU" sz="16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зрительному</a:t>
            </a:r>
            <a:r>
              <a:rPr lang="ru-RU" sz="1600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16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звуковому</a:t>
            </a:r>
            <a:r>
              <a:rPr lang="ru-RU" sz="16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ориентирам;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2AD1BE5-01E7-203E-E08E-9386E53E75A9}"/>
              </a:ext>
            </a:extLst>
          </p:cNvPr>
          <p:cNvSpPr/>
          <p:nvPr/>
        </p:nvSpPr>
        <p:spPr>
          <a:xfrm>
            <a:off x="9217561" y="1497874"/>
            <a:ext cx="2743200" cy="44478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направлять свои действия на достижение простой, самостоятельно поставленной цели; знает, с помощью каких средств и в какой последовательности продвигаться к цели;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26E30178-E0A3-29B2-2AA3-F62AB42906C6}"/>
              </a:ext>
            </a:extLst>
          </p:cNvPr>
          <p:cNvSpPr/>
          <p:nvPr/>
        </p:nvSpPr>
        <p:spPr>
          <a:xfrm>
            <a:off x="107852" y="3767370"/>
            <a:ext cx="4253133" cy="21783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демонстрирует элементарные культурно-гигиенические навыки, владеет простейшими навыками самообслуживания (одевание, раздевание, самостоятельно ест и тому подобное);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A98C93A-3748-E4BD-DE3E-73C005696FA9}"/>
              </a:ext>
            </a:extLst>
          </p:cNvPr>
          <p:cNvSpPr/>
          <p:nvPr/>
        </p:nvSpPr>
        <p:spPr>
          <a:xfrm>
            <a:off x="4360985" y="1497874"/>
            <a:ext cx="4705063" cy="21456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стремится к общению со взрослыми, реагирует на их настроение; ребёнок проявляет интерес к сверстникам; наблюдает за их действиями и подражает им; играет рядом;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D139FF7-7BF8-F33E-54C1-B22A05B6030A}"/>
              </a:ext>
            </a:extLst>
          </p:cNvPr>
          <p:cNvSpPr/>
          <p:nvPr/>
        </p:nvSpPr>
        <p:spPr>
          <a:xfrm>
            <a:off x="4436742" y="3749041"/>
            <a:ext cx="4705062" cy="21456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понимает и выполняет простые поручения взрослого; ребёнок стремится проявлять самостоятельность в бытовом и игровом поведении;</a:t>
            </a:r>
          </a:p>
        </p:txBody>
      </p:sp>
    </p:spTree>
    <p:extLst>
      <p:ext uri="{BB962C8B-B14F-4D97-AF65-F5344CB8AC3E}">
        <p14:creationId xmlns:p14="http://schemas.microsoft.com/office/powerpoint/2010/main" xmlns="" val="85387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DDA625-33E7-8037-1A74-4D25D4DCB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53054D-EA28-58CA-6F2E-C703B01C9535}"/>
              </a:ext>
            </a:extLst>
          </p:cNvPr>
          <p:cNvSpPr txBox="1"/>
          <p:nvPr/>
        </p:nvSpPr>
        <p:spPr>
          <a:xfrm>
            <a:off x="4596618" y="457592"/>
            <a:ext cx="7487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Планируемые результаты освоения образовательной программы дошкольного образования  в раннем возрасте (к 3 годам).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10105F4-520D-9BED-5C93-05CBADEBC528}"/>
              </a:ext>
            </a:extLst>
          </p:cNvPr>
          <p:cNvSpPr/>
          <p:nvPr/>
        </p:nvSpPr>
        <p:spPr>
          <a:xfrm>
            <a:off x="196949" y="1497874"/>
            <a:ext cx="4127984" cy="21456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активной речью, использует в общении разные части речи, простые предложения из 4-х слов и более, включенные в общение; может обращаться с вопросами и просьбами;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099B96CB-E15E-0B7E-193F-FDACDDAAE6EF}"/>
              </a:ext>
            </a:extLst>
          </p:cNvPr>
          <p:cNvSpPr/>
          <p:nvPr/>
        </p:nvSpPr>
        <p:spPr>
          <a:xfrm>
            <a:off x="4451541" y="1716258"/>
            <a:ext cx="2743200" cy="48392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2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2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ребёнок рассматривает картинки, показывает и называет предметы, изображенные на них;</a:t>
            </a:r>
            <a:r>
              <a:rPr lang="ru-RU" sz="1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ребёнок различает и называет основные цвета, формы предметов, ориентируется в основных пространственных и временных отношениях.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активно действует с окружающими его предметами, знает названия, свойства и назначение многих предметов, находящихся в его повседневном обиходе;</a:t>
            </a: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в играх отображает действия окружающих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7AB1F90-C2D5-06E1-F5D5-59745AD49F2A}"/>
              </a:ext>
            </a:extLst>
          </p:cNvPr>
          <p:cNvSpPr/>
          <p:nvPr/>
        </p:nvSpPr>
        <p:spPr>
          <a:xfrm>
            <a:off x="107852" y="3767370"/>
            <a:ext cx="4253133" cy="27881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интерес к стихам, сказкам, повторяет отдельные слова и фразы за взрослым; ребёнок с удовольствием слушает музыку, подпевает, выполняет простые танцевальные движения; ребёнок эмоционально откликается на красоту природы и произведения искусства;</a:t>
            </a: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058D068-F5B6-0BF5-B53D-C18F52581614}"/>
              </a:ext>
            </a:extLst>
          </p:cNvPr>
          <p:cNvSpPr/>
          <p:nvPr/>
        </p:nvSpPr>
        <p:spPr>
          <a:xfrm>
            <a:off x="7321350" y="1573403"/>
            <a:ext cx="4705063" cy="21456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имеет представления об объектах живой и неживой природы ближайшего окружения и их особенностях, проявляет положительное отношение и интерес к взаимодействию с природой, наблюдает за явлениями природы, старается не причинять вред живым объектам;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0693BC4-27AF-3222-07E1-5B117FFC0FB8}"/>
              </a:ext>
            </a:extLst>
          </p:cNvPr>
          <p:cNvSpPr/>
          <p:nvPr/>
        </p:nvSpPr>
        <p:spPr>
          <a:xfrm>
            <a:off x="7321350" y="3767370"/>
            <a:ext cx="4705062" cy="27881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осваивает основы изобразительной деятельности (лепка, рисование) и конструирования: может выполнять уже довольно сложные постройки (гараж, дорогу к нему, забор) и играть с ними; рисует дорожки, дождик, шарики; лепит палочки, колечки, лепешки;</a:t>
            </a:r>
          </a:p>
        </p:txBody>
      </p:sp>
    </p:spTree>
    <p:extLst>
      <p:ext uri="{BB962C8B-B14F-4D97-AF65-F5344CB8AC3E}">
        <p14:creationId xmlns:p14="http://schemas.microsoft.com/office/powerpoint/2010/main" xmlns="" val="237732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D10712-57BC-C7DE-EC2D-A8D9E4453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C2F799-D0D0-4A43-1E21-89317C0F0391}"/>
              </a:ext>
            </a:extLst>
          </p:cNvPr>
          <p:cNvSpPr txBox="1"/>
          <p:nvPr/>
        </p:nvSpPr>
        <p:spPr>
          <a:xfrm>
            <a:off x="4596618" y="457592"/>
            <a:ext cx="67560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Планируемые результаты освоения образовательной программы дошкольного образования на этапе завершения (к концу дошкольного возраста)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905A1F6-D021-756A-F1FB-16A38AE9C21E}"/>
              </a:ext>
            </a:extLst>
          </p:cNvPr>
          <p:cNvSpPr/>
          <p:nvPr/>
        </p:nvSpPr>
        <p:spPr>
          <a:xfrm>
            <a:off x="121522" y="1781031"/>
            <a:ext cx="4127984" cy="24674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500"/>
              </a:spcAft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16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ребенка</a:t>
            </a:r>
            <a:r>
              <a:rPr lang="ru-RU" sz="16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сформированы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</a:t>
            </a:r>
            <a:r>
              <a:rPr lang="ru-RU" sz="16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физические</a:t>
            </a:r>
            <a:r>
              <a:rPr lang="ru-RU" sz="16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нравственно - волевые</a:t>
            </a:r>
            <a:r>
              <a:rPr lang="ru-RU" sz="16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качества;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имеет начальные представления о правилах безопасного поведения в двигательной деятельности; о том, что такое здоровье, понимает, как поддержать, укрепить и сохранить его;</a:t>
            </a:r>
          </a:p>
          <a:p>
            <a:pPr lvl="0" algn="just">
              <a:lnSpc>
                <a:spcPct val="115000"/>
              </a:lnSpc>
              <a:spcAft>
                <a:spcPts val="1500"/>
              </a:spcAft>
              <a:tabLst>
                <a:tab pos="630555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1930EEE-F474-12F6-6111-01D8EE461645}"/>
              </a:ext>
            </a:extLst>
          </p:cNvPr>
          <p:cNvSpPr/>
          <p:nvPr/>
        </p:nvSpPr>
        <p:spPr>
          <a:xfrm>
            <a:off x="4417255" y="1941342"/>
            <a:ext cx="2884311" cy="47166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результативно выполняет физические упражнения (общеразвивающие, основные движения, спортивные), участвует в туристских пеших прогулках, осваивает простейшие туристские навыки, ориентируется на местности; ребёнок проявляет элементы творчества в двигательной деятельности; ребёнок проявляет нравственно - волевые качества, самоконтроль и может осуществлять анализ своей двигательной деятельности;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3CC17ACD-A901-2B59-FE31-C9FFEDD5B37F}"/>
              </a:ext>
            </a:extLst>
          </p:cNvPr>
          <p:cNvSpPr/>
          <p:nvPr/>
        </p:nvSpPr>
        <p:spPr>
          <a:xfrm>
            <a:off x="60222" y="4484822"/>
            <a:ext cx="4253133" cy="21783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основными движениями и элементами спортивных игр, может контролировать свои движения и управлять ими;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соблюдает элементарные правила здорового образа жизни и личной гигиены;</a:t>
            </a:r>
          </a:p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1FA76286-084E-7C5B-0F74-AF7F75CBEEE0}"/>
              </a:ext>
            </a:extLst>
          </p:cNvPr>
          <p:cNvSpPr/>
          <p:nvPr/>
        </p:nvSpPr>
        <p:spPr>
          <a:xfrm>
            <a:off x="7365415" y="1941342"/>
            <a:ext cx="4705063" cy="24927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навыками личной гигиены, может заботливо относиться к своему здоровью и здоровью окружающих, стремится оказать помощь и поддержку другим людям; ребёнок соблюдает элементарные социальные нормы и правила поведения в различных видах деятельности, взаимоотношениях со взрослыми и сверстниками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94C5BBE4-5587-738E-4701-AA24F34772A6}"/>
              </a:ext>
            </a:extLst>
          </p:cNvPr>
          <p:cNvSpPr/>
          <p:nvPr/>
        </p:nvSpPr>
        <p:spPr>
          <a:xfrm>
            <a:off x="7365416" y="4517561"/>
            <a:ext cx="4705062" cy="21456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средствами общения и способами взаимодействия со взрослыми и сверстниками; способен понимать и учитывать интересы и чувства других; договариваться и дружить со сверстниками; старается разрешать возникающие конфликты конструктивными способами;</a:t>
            </a:r>
          </a:p>
        </p:txBody>
      </p:sp>
    </p:spTree>
    <p:extLst>
      <p:ext uri="{BB962C8B-B14F-4D97-AF65-F5344CB8AC3E}">
        <p14:creationId xmlns:p14="http://schemas.microsoft.com/office/powerpoint/2010/main" xmlns="" val="16121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E2E0722-2186-2B46-1F1F-4B02F4C0B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5B3DFA-562B-F6C9-5CB5-25A41FEB9C2A}"/>
              </a:ext>
            </a:extLst>
          </p:cNvPr>
          <p:cNvSpPr txBox="1"/>
          <p:nvPr/>
        </p:nvSpPr>
        <p:spPr>
          <a:xfrm>
            <a:off x="5314467" y="238611"/>
            <a:ext cx="67560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Планируемые результаты освоения образовательной программы дошкольного образования на этапе завершения (к концу дошкольного возраста)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4974FC0-8F55-96D0-D119-A2B0AA076D62}"/>
              </a:ext>
            </a:extLst>
          </p:cNvPr>
          <p:cNvSpPr/>
          <p:nvPr/>
        </p:nvSpPr>
        <p:spPr>
          <a:xfrm>
            <a:off x="121522" y="1308295"/>
            <a:ext cx="4127984" cy="29401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положительное отношение к миру, разным видам труда, другим людям и самому себе; у ребёнка выражено стремление заниматься социально значимой деятельностью; ребёнок способен откликаться на эмоции близких людей, проявлять эмпатию (сочувствие, сопереживание, содействие);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1B98CECF-5B52-9BAB-D216-435F5E2EB74B}"/>
              </a:ext>
            </a:extLst>
          </p:cNvPr>
          <p:cNvSpPr/>
          <p:nvPr/>
        </p:nvSpPr>
        <p:spPr>
          <a:xfrm>
            <a:off x="4417255" y="1562050"/>
            <a:ext cx="3593750" cy="50959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речью как средством коммуникации, ведет диалог со взрослыми и сверстниками, использует формулы речевого этикета в соответствии с ситуацией общения, владеет коммуникативно - речевыми умениями; </a:t>
            </a: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героев;</a:t>
            </a:r>
          </a:p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9AD77C4F-A797-E533-165F-F4EFE5459160}"/>
              </a:ext>
            </a:extLst>
          </p:cNvPr>
          <p:cNvSpPr/>
          <p:nvPr/>
        </p:nvSpPr>
        <p:spPr>
          <a:xfrm>
            <a:off x="60222" y="4484822"/>
            <a:ext cx="4253133" cy="21783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решать адекватные возрасту интеллектуальные, творческие и личностные задачи; применять накопленный опыт для осуществления различных видов детской деятельности, принимать собственные решения и проявлять инициативу;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4998A736-5B14-8A94-8567-A5BF49C17665}"/>
              </a:ext>
            </a:extLst>
          </p:cNvPr>
          <p:cNvSpPr/>
          <p:nvPr/>
        </p:nvSpPr>
        <p:spPr>
          <a:xfrm>
            <a:off x="8074855" y="1562049"/>
            <a:ext cx="3995623" cy="50959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обладает начальными знаниями о природном и социальном мире, в котором он живет: элементарными представлениями из области естествознания, математики, истории, искусства и спорта, информатики и инженерии и т. д.; о себе, собственной принадлежности и принадлежности других людей к определенному полу; составе семьи, родственных отношениях и взаимосвязях, семейных традициях; об обществе, его национально - культурных ценностях; государстве и принадлежности к нему;</a:t>
            </a:r>
          </a:p>
        </p:txBody>
      </p:sp>
    </p:spTree>
    <p:extLst>
      <p:ext uri="{BB962C8B-B14F-4D97-AF65-F5344CB8AC3E}">
        <p14:creationId xmlns:p14="http://schemas.microsoft.com/office/powerpoint/2010/main" xmlns="" val="214792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F922E3-B87F-E9B0-7A80-CDFBF14CD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52A6B8-D762-D384-818D-2A96A95D3769}"/>
              </a:ext>
            </a:extLst>
          </p:cNvPr>
          <p:cNvSpPr txBox="1"/>
          <p:nvPr/>
        </p:nvSpPr>
        <p:spPr>
          <a:xfrm>
            <a:off x="5314467" y="238611"/>
            <a:ext cx="67560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Планируемые результаты освоения образовательной программы дошкольного образования на этапе завершения (к концу дошкольного возраста)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63DBBA9-CB99-105F-6EB0-23961B90E5F4}"/>
              </a:ext>
            </a:extLst>
          </p:cNvPr>
          <p:cNvSpPr/>
          <p:nvPr/>
        </p:nvSpPr>
        <p:spPr>
          <a:xfrm>
            <a:off x="121522" y="1308295"/>
            <a:ext cx="4127984" cy="29401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любознательность, активно задает вопросы взрослым и сверстникам; интересуется субъективно новым и неизвестным в окружающем мире; способен самостоятельно придумывать объяснения явлениям природы и поступкам людей; склонен наблюдать, экспериментировать; строить смысловую картину окружающей реальности, использует основные культурные способы деятельности;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21FF2515-F08B-C64A-8180-016137B5A743}"/>
              </a:ext>
            </a:extLst>
          </p:cNvPr>
          <p:cNvSpPr/>
          <p:nvPr/>
        </p:nvSpPr>
        <p:spPr>
          <a:xfrm>
            <a:off x="4417255" y="1562050"/>
            <a:ext cx="3593750" cy="50959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ебёнок способен применять в жизненных и игровых ситуациях знания о количестве, форме, величине предметов, пространстве и времени, умения считать, измерять, сравнивать, вычислять и тому подобное;</a:t>
            </a:r>
          </a:p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имеет разнообразные познавательные умения: определяет противоречия, формулирует задачу исследования, использует разные способы и средства проверки предположений: сравнение с эталонами, классификацию, систематизацию, некоторые цифровые средства и другое;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08E41C4-3E6F-30E5-0C36-5F9E71C84CDC}"/>
              </a:ext>
            </a:extLst>
          </p:cNvPr>
          <p:cNvSpPr/>
          <p:nvPr/>
        </p:nvSpPr>
        <p:spPr>
          <a:xfrm>
            <a:off x="60222" y="4484822"/>
            <a:ext cx="4253133" cy="21783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имеет представление о жизни людей в России, имеет некоторые представления о важных исторических событиях Отечества; имеет представление о многообразии стран и народов мира;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BDC900F-6155-9BB2-67E0-B6B839B95E4C}"/>
              </a:ext>
            </a:extLst>
          </p:cNvPr>
          <p:cNvSpPr/>
          <p:nvPr/>
        </p:nvSpPr>
        <p:spPr>
          <a:xfrm>
            <a:off x="8074855" y="1562049"/>
            <a:ext cx="3995623" cy="50959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воспринимать и понимать произведения различных видов искусства, имеет предпочтения в области музыкальной, изобразительной, театрализованной деятельности;</a:t>
            </a:r>
          </a:p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выражает интерес к культурным традициям народа в процессе знакомства с различными видами и жанрами искусства; обладает начальными знаниями об искусстве;</a:t>
            </a: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умениями, навыками и средствами художественной выразительности в различных видах деятельности и искусства; использует различные технические приемы в свободной художественной деятельности;</a:t>
            </a:r>
          </a:p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951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2C089D-BCE2-82DB-700C-820DE5E7A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6C0C45-AA08-9093-7583-76ABBDF23B17}"/>
              </a:ext>
            </a:extLst>
          </p:cNvPr>
          <p:cNvSpPr txBox="1"/>
          <p:nvPr/>
        </p:nvSpPr>
        <p:spPr>
          <a:xfrm>
            <a:off x="5314467" y="238611"/>
            <a:ext cx="67560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Планируемые результаты освоения образовательной программы дошкольного образования на этапе завершения (к концу дошкольного возраста)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27B4166-EE24-0E45-DF4E-1DD6D0EB14F0}"/>
              </a:ext>
            </a:extLst>
          </p:cNvPr>
          <p:cNvSpPr/>
          <p:nvPr/>
        </p:nvSpPr>
        <p:spPr>
          <a:xfrm>
            <a:off x="121522" y="1308295"/>
            <a:ext cx="4127984" cy="29401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разными формами и видами игры, различает условную и реальную ситуации, предлагает и объясняет замысел игры, комбинирует сюжеты на основе реальных, вымышленных событий, выполняет несколько ролей в одной игре, подбирает разные средства для создания игровых образов, согласовывает свои интересы с интересами партнеров по игре, управляет персонажами в режиссерской игре;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F5E6170-C79A-0095-9701-447874DA6C08}"/>
              </a:ext>
            </a:extLst>
          </p:cNvPr>
          <p:cNvSpPr/>
          <p:nvPr/>
        </p:nvSpPr>
        <p:spPr>
          <a:xfrm>
            <a:off x="4365305" y="1523400"/>
            <a:ext cx="3593750" cy="50959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участвует в создании индивидуальных и коллективных творческих работ, тематических композиций к праздничным утренникам и развлечениям, художественных проектах;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3EA1EE0A-3C95-1FF7-10B1-ABC2BD1DC085}"/>
              </a:ext>
            </a:extLst>
          </p:cNvPr>
          <p:cNvSpPr/>
          <p:nvPr/>
        </p:nvSpPr>
        <p:spPr>
          <a:xfrm>
            <a:off x="60222" y="4484822"/>
            <a:ext cx="4253133" cy="21783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интерес к игровому экспериментированию с предметами, к развивающим и познавательным играм, в играх с готовым содержанием и правилами может объяснить содержание и правила игры другим детям, в совместной игре следит за точным выполнением правил всеми участниками;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5D67E236-1D0C-8B13-7AB4-CCCA11C3C375}"/>
              </a:ext>
            </a:extLst>
          </p:cNvPr>
          <p:cNvSpPr/>
          <p:nvPr/>
        </p:nvSpPr>
        <p:spPr>
          <a:xfrm>
            <a:off x="8074855" y="1562049"/>
            <a:ext cx="3995623" cy="50959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1742588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9A17DC-4422-C946-5994-F5A1C168F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C43B9-DC9F-B4E8-C202-C5B0697F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Часть программы, формируемая участниками образовательных отношений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4C0B7A-2CA9-5AAB-9FCE-D84A4A2FB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9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данной части представлены парциальные образовательные программы, отобранные с учетом приоритетных направлений, климатических особенностей, а также для обеспечения коррекции нарушений развития и ориентированные на потребность детей и их родителей</a:t>
            </a:r>
            <a:r>
              <a:rPr lang="ru-RU" sz="1800" dirty="0">
                <a:solidFill>
                  <a:srgbClr val="0000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815FB1-753C-F3A7-1A05-AEC6ABD987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8298554" y="1406768"/>
            <a:ext cx="3207646" cy="48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552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6D869A-27C1-29D6-6417-59AE310BBAD7}"/>
              </a:ext>
            </a:extLst>
          </p:cNvPr>
          <p:cNvSpPr txBox="1"/>
          <p:nvPr/>
        </p:nvSpPr>
        <p:spPr>
          <a:xfrm>
            <a:off x="4670475" y="492369"/>
            <a:ext cx="568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ПАРЦИАЛЬНЫЕ ПРОГРАММЫ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2FD3D55-4586-D6D5-8558-109E7C52A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4490381"/>
              </p:ext>
            </p:extLst>
          </p:nvPr>
        </p:nvGraphicFramePr>
        <p:xfrm>
          <a:off x="309488" y="1310509"/>
          <a:ext cx="1167618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290">
                  <a:extLst>
                    <a:ext uri="{9D8B030D-6E8A-4147-A177-3AD203B41FA5}">
                      <a16:colId xmlns:a16="http://schemas.microsoft.com/office/drawing/2014/main" xmlns="" val="91627186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xmlns="" val="313351958"/>
                    </a:ext>
                  </a:extLst>
                </a:gridCol>
                <a:gridCol w="4178105">
                  <a:extLst>
                    <a:ext uri="{9D8B030D-6E8A-4147-A177-3AD203B41FA5}">
                      <a16:colId xmlns:a16="http://schemas.microsoft.com/office/drawing/2014/main" xmlns="" val="1897508409"/>
                    </a:ext>
                  </a:extLst>
                </a:gridCol>
                <a:gridCol w="2250829">
                  <a:extLst>
                    <a:ext uri="{9D8B030D-6E8A-4147-A177-3AD203B41FA5}">
                      <a16:colId xmlns:a16="http://schemas.microsoft.com/office/drawing/2014/main" xmlns="" val="2989868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Авторы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Название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Цель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Возраст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691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Князева О.Л.,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Маханева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М.Д.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«Приобщение детей к истокам русской народной культуры».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приобщение детей к русскому народному творчеству и культуре.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– 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032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Николаева С.Н.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«Юный эколог»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основ экологической грамотности детей дошкольного возраста.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– 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333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Буренина А.И.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«Ритмическая мозаика»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музыкально-творческое развитие детей в процессе различных видов музыкальной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– 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662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Лыкова А. 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«Цветные ладошки»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направленное и последовательное воспитание у детей эстетической культуры в целях формирования эстетического отношения к окружающему миру и творческой самореализации.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– 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3967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545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B6E691-DF81-E44D-885E-76403762B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A75F56-8C6B-50E3-6A51-C09A335F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Особенности взаимодействия педагогического коллектива с семьями воспитанников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C5D562-535D-1060-D540-0B69FC8CB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Главные цели: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883789-8099-0992-F84A-CEB87DB6C8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8298554" y="1406768"/>
            <a:ext cx="3207646" cy="48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88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6E0D9A-5B77-4680-2CD1-68B01E43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Структура программы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F45189-FA85-F223-6052-B1FF5C6BD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sz="2800" b="1" i="1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 состоит из обязательной части и части, формируемой участниками образовательных отношений.</a:t>
            </a:r>
            <a:r>
              <a:rPr lang="ru-RU" sz="2800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Обе части являются взаимодополняющими и необходимыми с точки зрения реализации требований ФГОС ДО.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D8CE3A-0327-D805-9DC2-8241E14DF6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7861300" y="750888"/>
            <a:ext cx="36449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090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55F4C3-3C2F-229A-8400-B86B03DC3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75FC28-2AB0-DBAC-035F-ADF82C00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33" y="328247"/>
            <a:ext cx="8781757" cy="16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Особенности взаимодействия педагогического коллектива с семьями воспитанников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42AF21-1313-31B8-F72E-BF93E5D42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745" y="1928447"/>
            <a:ext cx="11830929" cy="475370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 целей осуществляется через решение основных задач: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родителей (законных представителей) и общественности относительно целей ДО (в том числе через официальный сайт Учреждения),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Учреждении;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просвещение родителей (законных представителей), повышение их правовой,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педагогической компетентности в вопросах охраны и укрепления здоровья, развития и образования детей;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способствование развитию ответственного и осознанного родительства как базовой основы благополучия семьи;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родителей (законных представителей) в образовательный процесс.</a:t>
            </a:r>
          </a:p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D0DADA-4898-B100-F3C7-923DE19E28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154745" y="2099018"/>
            <a:ext cx="373184" cy="5597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597463-F789-CEB5-5B3A-13A14DF4C8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467946" y="3366284"/>
            <a:ext cx="373184" cy="5597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8B3796-1B39-867E-4A2D-6090E7F9F3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358922" y="4248151"/>
            <a:ext cx="373184" cy="5597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D1961D-F235-7873-7277-94C88E41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228015" y="5006048"/>
            <a:ext cx="373184" cy="559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8C0BEA-1E7F-B0F1-4B33-5D1616F238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1118577" y="5852751"/>
            <a:ext cx="373184" cy="55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42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22BD4E-3CE4-9D2E-48BD-223F7DE05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C07B77-87FA-FEF2-A7E3-566B0147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33" y="328247"/>
            <a:ext cx="8781757" cy="16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Направления во взаимодействии педагогического коллектива с семьями воспитанников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07740C-6EC2-E536-AD10-7AD7D8555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745" y="1928447"/>
            <a:ext cx="11830929" cy="4753707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813B0645-E990-26C3-3003-63DDBB6C9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1625885"/>
              </p:ext>
            </p:extLst>
          </p:nvPr>
        </p:nvGraphicFramePr>
        <p:xfrm>
          <a:off x="154744" y="2008066"/>
          <a:ext cx="11882511" cy="44490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837">
                  <a:extLst>
                    <a:ext uri="{9D8B030D-6E8A-4147-A177-3AD203B41FA5}">
                      <a16:colId xmlns:a16="http://schemas.microsoft.com/office/drawing/2014/main" xmlns="" val="2337593492"/>
                    </a:ext>
                  </a:extLst>
                </a:gridCol>
                <a:gridCol w="7921674">
                  <a:extLst>
                    <a:ext uri="{9D8B030D-6E8A-4147-A177-3AD203B41FA5}">
                      <a16:colId xmlns:a16="http://schemas.microsoft.com/office/drawing/2014/main" xmlns="" val="3064194307"/>
                    </a:ext>
                  </a:extLst>
                </a:gridCol>
              </a:tblGrid>
              <a:tr h="791405">
                <a:tc>
                  <a:txBody>
                    <a:bodyPr/>
                    <a:lstStyle/>
                    <a:p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Диагностико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аналитическое направление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Просветительское направление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8363741"/>
                  </a:ext>
                </a:extLst>
              </a:tr>
              <a:tr h="171461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включает получение и анализ данных о семье каждого обучающегося, её запросах в отношении охраны здоровья и развития ребёнка; об уровне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педагогической компетентности родителей (законных представителей); а также планирование работы с семьей с учётом результатов проведенного анализа; согласование воспитательных задач.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предполагает просвещение родителей (законных представителей) по вопросам особенностей психофизиологического и психического развития детей младенческого, раннего и дошкольного возрастов; выбора эффективных методов обучения и воспитания детей определенного возраста; ознакомление с актуальной информацией о государственной политике в области ДО, включая информирование о мерах господдержки семьям с детьми дошкольного возраста; информирование об особенностях реализуемой в Учреждении образовательной программы; условиях пребывания ребёнка в группе; содержании и методах образовательной работы с детьми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заседания родительского клуба «Звездочет»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1137180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12AFA7-DE1A-D1D2-B1D1-1F73D2911F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075" r="20075"/>
          <a:stretch>
            <a:fillRect/>
          </a:stretch>
        </p:blipFill>
        <p:spPr>
          <a:xfrm>
            <a:off x="10833174" y="248628"/>
            <a:ext cx="927416" cy="968473"/>
          </a:xfrm>
        </p:spPr>
      </p:pic>
    </p:spTree>
    <p:extLst>
      <p:ext uri="{BB962C8B-B14F-4D97-AF65-F5344CB8AC3E}">
        <p14:creationId xmlns:p14="http://schemas.microsoft.com/office/powerpoint/2010/main" xmlns="" val="4135450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7BE722-8A9C-4E36-43AF-33EEC5A9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885EF7-8F61-22C9-6940-25BE9527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33" y="328247"/>
            <a:ext cx="8781757" cy="16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Направления во взаимодействии педагогического коллектива с семьями воспитанников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981F5AF-8A2F-1CE9-C07B-6C1AFBB7E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745" y="1928447"/>
            <a:ext cx="11830929" cy="4753707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4A15976A-BAE0-C03D-0450-B3504D2B5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414001"/>
              </p:ext>
            </p:extLst>
          </p:nvPr>
        </p:nvGraphicFramePr>
        <p:xfrm>
          <a:off x="154744" y="2008066"/>
          <a:ext cx="11882511" cy="28030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82511">
                  <a:extLst>
                    <a:ext uri="{9D8B030D-6E8A-4147-A177-3AD203B41FA5}">
                      <a16:colId xmlns:a16="http://schemas.microsoft.com/office/drawing/2014/main" xmlns="" val="2337593492"/>
                    </a:ext>
                  </a:extLst>
                </a:gridCol>
              </a:tblGrid>
              <a:tr h="79140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Консультационное направление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8363741"/>
                  </a:ext>
                </a:extLst>
              </a:tr>
              <a:tr h="171461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объединяет в себе консультирование родителей (законных представителей) по вопросам их взаимодействия с ребёнком, преодоления возникающих проблем воспитания и обучения детей, в том числе с особыми образовательными потребностями в условиях семьи; особенностей поведения и взаимодействия ребёнка со сверстниками и педагогом; возникающих проблемных ситуациях; способам воспитания и построения продуктивного взаимодействия с детьми младенческого, раннего и дошкольного возрастов; способам организации и участия в детских деятельностях, образовательном процессе и др.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работа Консультационного пункта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1137180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2E20C54-8AF5-4B73-427D-82309F0FF9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075" r="20075"/>
          <a:stretch>
            <a:fillRect/>
          </a:stretch>
        </p:blipFill>
        <p:spPr>
          <a:xfrm>
            <a:off x="10833174" y="248628"/>
            <a:ext cx="927416" cy="968473"/>
          </a:xfrm>
        </p:spPr>
      </p:pic>
    </p:spTree>
    <p:extLst>
      <p:ext uri="{BB962C8B-B14F-4D97-AF65-F5344CB8AC3E}">
        <p14:creationId xmlns:p14="http://schemas.microsoft.com/office/powerpoint/2010/main" xmlns="" val="63255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A339C6-9B1B-FFCE-34B9-1973C63A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Цель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3557E1-59F1-1F0C-F4F0-9FAC87098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разностороннее развитие детей дошкольного возраста с учетом их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21F817-FDEE-1B8E-F924-9D139E613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0DB91A-CA46-0439-DF9D-65E904859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43" y="3242984"/>
            <a:ext cx="2856914" cy="28569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EAF65E-AAE1-F9E2-2E0C-207DB9C4F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503" y="5221624"/>
            <a:ext cx="1155813" cy="11558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6A4F56-F784-B89C-D92E-F14447BA4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885" y="4878779"/>
            <a:ext cx="1360333" cy="12324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1C487E2-D90C-F5C7-68CC-C153E944F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362" y="4623780"/>
            <a:ext cx="1869831" cy="18647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2E1A1F4-508A-D77E-EB7B-9FB2D134A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303" y="5221624"/>
            <a:ext cx="1869831" cy="1168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EB1315-9FD7-19C8-D5A2-7F3197D110A4}"/>
              </a:ext>
            </a:extLst>
          </p:cNvPr>
          <p:cNvSpPr txBox="1"/>
          <p:nvPr/>
        </p:nvSpPr>
        <p:spPr>
          <a:xfrm>
            <a:off x="3500667" y="588006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ОБЯЗАТЕЛЬНАЯ ЧАСТЬ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89810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FAA320-D420-E32C-31D1-8181CE182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AF23C-192A-4E05-AA14-EBCA1A4A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742" y="1524000"/>
            <a:ext cx="3485857" cy="120513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Традиционные российские духовно – нравственные ценности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A74737-9ACD-3795-07DB-5F015BF42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ним относятся, прежде всего,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394276-56FE-2D8E-ABD2-11A1D47C7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7785" y="4121834"/>
            <a:ext cx="717452" cy="647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37BBCFCA-6732-454E-3982-7646F4A1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269" y="3081118"/>
            <a:ext cx="4069722" cy="2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06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C39544-7C52-F64B-EE23-398690E3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Задачи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48D5F3-3CF1-FDC4-5F34-0490FBAC0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беспечение единых для Российской Федерации содержания ДО и планируемых результатов освоения образовательной программы ДО;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приобщение детей (в соответствии с возрастными особенностями) к базовым ценностям российского народа –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здоровья), с учетом разнообразия образовательных потребностей и индивидуальных возможностей;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2477A8-B9CD-920C-7550-BD99F40F9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B7D27B-E8C2-6B0D-BF1E-3ED61A03F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24" y="3221723"/>
            <a:ext cx="3440352" cy="28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381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05FE6E-1714-BA63-C0ED-52F17FF00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00E44-C83F-36F7-9918-DAFEA4E1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Задачи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C150CB-927B-B58F-6D4D-757DA4A5E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общей культуры личности детей, в том числе ценностей здорового образа жизни,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ответственности, формирование предпосылок учебной деятельности;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FFABAF-1F01-F605-1F07-98B466D7F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E067AF-D27B-8805-1B37-13D9B8C7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82" y="1069145"/>
            <a:ext cx="2438400" cy="152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7E4731-1045-A764-A77A-08782C7FB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43" y="3242984"/>
            <a:ext cx="2856914" cy="28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42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651019-C864-A320-9387-FAD885CE2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DBA6F4-076A-2A00-07F1-FFEC778E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Задачи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C34CEA-A7B4-4E35-1BFA-84647C178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преемственности целей, задач и содержания дошкольного общего и начального общего образования;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78BA511-C475-728E-9CFB-8880DE437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04E756-CC4E-F5E8-27B3-5D453D23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26" y="3210949"/>
            <a:ext cx="4124974" cy="25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59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2DEDD0-4169-F956-89C2-3C80ED80EA77}"/>
              </a:ext>
            </a:extLst>
          </p:cNvPr>
          <p:cNvSpPr txBox="1"/>
          <p:nvPr/>
        </p:nvSpPr>
        <p:spPr>
          <a:xfrm>
            <a:off x="5595425" y="28660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Принципы к формированию ОП ДО</a:t>
            </a:r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02BDE54-5A52-5576-1CB3-A889798AB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9969779"/>
              </p:ext>
            </p:extLst>
          </p:nvPr>
        </p:nvGraphicFramePr>
        <p:xfrm>
          <a:off x="0" y="976922"/>
          <a:ext cx="12192000" cy="640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4009313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3002106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736233715"/>
                    </a:ext>
                  </a:extLst>
                </a:gridCol>
              </a:tblGrid>
              <a:tr h="189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полноценное проживание ребенком всех этапов детства </a:t>
                      </a: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(младенческого, раннего и дошкольного возраста), обогащение (амплификация) детского развития;</a:t>
                      </a:r>
                    </a:p>
                    <a:p>
                      <a:endParaRPr lang="ru-RU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построение образовательной деятельности на основе индивидуальных особенностей каждого ребенка</a:t>
                      </a: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ребенок 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становится субъектом образования;</a:t>
                      </a:r>
                      <a:endParaRPr lang="ru-RU" sz="1800" b="0" kern="1200" dirty="0">
                        <a:solidFill>
                          <a:schemeClr val="lt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содействие и сотрудничество детей и родителей (законных представителей),</a:t>
                      </a: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совершеннолетних членов семьи, принимающих участие в воспитании детей раннего и дошкольного возрастов, а также педагогических работников (далее вместе – взрослые);</a:t>
                      </a:r>
                    </a:p>
                    <a:p>
                      <a:endParaRPr lang="ru-RU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7285212"/>
                  </a:ext>
                </a:extLst>
              </a:tr>
              <a:tr h="1279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поддержка инициативы детей в различных видах деятельности;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признание ребёнка полноценным участником (субъектом) образовательных отношений;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сотрудничество ДОО с семьей;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3855900"/>
                  </a:ext>
                </a:extLst>
              </a:tr>
              <a:tr h="1279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приобщение детей к социокультурным нормам, традициям семьи, общества и государства;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учет этнокультурной ситуации развития детей.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формирование познавательных интересов и познавательных действий ребенка в различных видах деятельности;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возрастная адекватность дошкольного образования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(соответствие условий, требований, методов возрасту и особенностям развития);</a:t>
                      </a:r>
                    </a:p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7795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170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95EEDE-A328-6E05-1E62-903DF6F4E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EEB155-748C-F646-1921-9E82385AE98E}"/>
              </a:ext>
            </a:extLst>
          </p:cNvPr>
          <p:cNvSpPr txBox="1"/>
          <p:nvPr/>
        </p:nvSpPr>
        <p:spPr>
          <a:xfrm>
            <a:off x="5595425" y="28660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Подходы к формированию ОП ДО</a:t>
            </a:r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20B8215-CF88-EFB1-B62B-4F2E57754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6756304"/>
              </p:ext>
            </p:extLst>
          </p:nvPr>
        </p:nvGraphicFramePr>
        <p:xfrm>
          <a:off x="0" y="748267"/>
          <a:ext cx="12192000" cy="6421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4009313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3002106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736233715"/>
                    </a:ext>
                  </a:extLst>
                </a:gridCol>
              </a:tblGrid>
              <a:tr h="2643082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Системный подход: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относительно самостоятельные компоненты рассматриваются как совокупность взаимосвязанных компонентов: цели образования, субъекты педагогического процесса: педагог и воспитанник, содержание образования, методы, формы, средства педагогического процесса.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Задача воспитателя: учет взаимосвязи компонентов.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Личностно - ориентированный подход: </a:t>
                      </a: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личность как цель, субъект, результат и главный критерий эффективности педагогического процесса.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Задача воспитателя: создание условий для саморазвития задатков и творческого потенциала личности.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Деятельностный подход:</a:t>
                      </a: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деятельность – основа, средство и условие развития личности, это целесообразное преобразование модели окружающей действительности.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Задачи воспитателя: выбор и организация деятельности ребенка с позиции субъекта познания труда и общения (активность самого). </a:t>
                      </a:r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7285212"/>
                  </a:ext>
                </a:extLst>
              </a:tr>
              <a:tr h="3342721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Индивидуальный подход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учет индивидуальных особенностей каждого ребенка.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Задачи воспитателя: индивидуальный подход необходим каждому ребенку,  как «трудному», так и благополучному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т.к. помогает ему осознать свою индивидуальность, научиться управлять своим поведением, эмоциями, адекватно оценивать собственные сильные и слабые стороны. 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Аксиологический (ценностный) подход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предусматривает организацию воспитания на основе определенных ценностей, которые, с одной стороны, становятся целью и результатом воспитания, а с другой – его средством.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Компетентностный подход: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сновным результатом образовательной деятельности становится формирование основ компетентностей как постоянно развивающейся способности воспитанников самостоятельно действовать при решении актуальных проблем.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385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588922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2710</Words>
  <Application>Microsoft Office PowerPoint</Application>
  <PresentationFormat>Произвольный</PresentationFormat>
  <Paragraphs>140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След самолета</vt:lpstr>
      <vt:lpstr>Краткая презентация оп до</vt:lpstr>
      <vt:lpstr>Структура программы</vt:lpstr>
      <vt:lpstr>Цель программы</vt:lpstr>
      <vt:lpstr>Традиционные российские духовно – нравственные ценности</vt:lpstr>
      <vt:lpstr>Задачи программы</vt:lpstr>
      <vt:lpstr>Задачи программы</vt:lpstr>
      <vt:lpstr>Задачи программы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Часть программы, формируемая участниками образовательных отношений</vt:lpstr>
      <vt:lpstr>Слайд 18</vt:lpstr>
      <vt:lpstr>Особенности взаимодействия педагогического коллектива с семьями воспитанников</vt:lpstr>
      <vt:lpstr>Особенности взаимодействия педагогического коллектива с семьями воспитанников</vt:lpstr>
      <vt:lpstr>Направления во взаимодействии педагогического коллектива с семьями воспитанников</vt:lpstr>
      <vt:lpstr>Направления во взаимодействии педагогического коллектива с семьями воспитанников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оп до</dc:title>
  <dc:creator>Ольга Гончаренко</dc:creator>
  <cp:lastModifiedBy>User</cp:lastModifiedBy>
  <cp:revision>4</cp:revision>
  <dcterms:created xsi:type="dcterms:W3CDTF">2024-11-22T17:22:01Z</dcterms:created>
  <dcterms:modified xsi:type="dcterms:W3CDTF">2024-12-02T06:45:03Z</dcterms:modified>
</cp:coreProperties>
</file>