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7" r:id="rId3"/>
    <p:sldId id="286" r:id="rId4"/>
    <p:sldId id="280" r:id="rId5"/>
    <p:sldId id="281" r:id="rId6"/>
    <p:sldId id="293" r:id="rId7"/>
    <p:sldId id="282" r:id="rId8"/>
    <p:sldId id="287" r:id="rId9"/>
    <p:sldId id="288" r:id="rId10"/>
    <p:sldId id="290" r:id="rId11"/>
    <p:sldId id="294" r:id="rId12"/>
    <p:sldId id="295" r:id="rId13"/>
    <p:sldId id="291" r:id="rId14"/>
    <p:sldId id="296" r:id="rId15"/>
    <p:sldId id="276" r:id="rId16"/>
  </p:sldIdLst>
  <p:sldSz cx="12242800" cy="6845300"/>
  <p:notesSz cx="12242800" cy="68453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1034" autoAdjust="0"/>
  </p:normalViewPr>
  <p:slideViewPr>
    <p:cSldViewPr>
      <p:cViewPr varScale="1">
        <p:scale>
          <a:sx n="106" d="100"/>
          <a:sy n="106" d="100"/>
        </p:scale>
        <p:origin x="-696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38B525-8F9B-443D-94A6-FBDA84E92E8A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90651607-B5A4-43E6-8BF3-18EBDFEA016D}">
      <dgm:prSet custT="1"/>
      <dgm:spPr/>
      <dgm:t>
        <a:bodyPr/>
        <a:lstStyle/>
        <a:p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II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en-US" sz="1600" b="1" spc="3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spc="-10" dirty="0" smtClean="0">
              <a:latin typeface="Times New Roman" pitchFamily="18" charset="0"/>
              <a:cs typeface="Times New Roman" pitchFamily="18" charset="0"/>
            </a:rPr>
            <a:t>ЦЕЛЕВОЙ</a:t>
          </a:r>
          <a:r>
            <a:rPr lang="ru-RU" sz="1600" b="1" spc="-4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spc="-10" dirty="0" smtClean="0">
              <a:latin typeface="Times New Roman" pitchFamily="18" charset="0"/>
              <a:cs typeface="Times New Roman" pitchFamily="18" charset="0"/>
            </a:rPr>
            <a:t>РАЗДЕЛ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EB71D6D-4707-4452-A460-57CDC16F725E}" type="sibTrans" cxnId="{EF35306F-14E7-433F-B279-BB863A96EE7F}">
      <dgm:prSet/>
      <dgm:spPr/>
      <dgm:t>
        <a:bodyPr/>
        <a:lstStyle/>
        <a:p>
          <a:endParaRPr lang="ru-RU"/>
        </a:p>
      </dgm:t>
    </dgm:pt>
    <dgm:pt modelId="{B0E3B17D-4C41-4620-8242-C18D17BC251F}" type="parTrans" cxnId="{EF35306F-14E7-433F-B279-BB863A96EE7F}">
      <dgm:prSet/>
      <dgm:spPr/>
      <dgm:t>
        <a:bodyPr/>
        <a:lstStyle/>
        <a:p>
          <a:endParaRPr lang="ru-RU"/>
        </a:p>
      </dgm:t>
    </dgm:pt>
    <dgm:pt modelId="{65375056-DE63-4DC8-A381-68011DDBAE63}">
      <dgm:prSet custT="1"/>
      <dgm:spPr/>
      <dgm:t>
        <a:bodyPr/>
        <a:lstStyle/>
        <a:p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III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en-US" sz="1600" b="1" spc="-2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spc="-25" dirty="0" smtClean="0">
              <a:latin typeface="Times New Roman" pitchFamily="18" charset="0"/>
              <a:cs typeface="Times New Roman" pitchFamily="18" charset="0"/>
            </a:rPr>
            <a:t>СОДЕРЖАТЕЛЬНЫЙ </a:t>
          </a:r>
          <a:r>
            <a:rPr lang="ru-RU" sz="1600" b="1" spc="-10" dirty="0" smtClean="0">
              <a:latin typeface="Times New Roman" pitchFamily="18" charset="0"/>
              <a:cs typeface="Times New Roman" pitchFamily="18" charset="0"/>
            </a:rPr>
            <a:t>РАЗДЕЛ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67A4A35-3414-49E3-8411-14A942B0730E}" type="parTrans" cxnId="{254D74B4-0463-4551-A92B-3E38A4B600AE}">
      <dgm:prSet/>
      <dgm:spPr/>
      <dgm:t>
        <a:bodyPr/>
        <a:lstStyle/>
        <a:p>
          <a:endParaRPr lang="ru-RU"/>
        </a:p>
      </dgm:t>
    </dgm:pt>
    <dgm:pt modelId="{E0530A07-2AF4-4E09-985F-4F1BD0EF2DFD}" type="sibTrans" cxnId="{254D74B4-0463-4551-A92B-3E38A4B600AE}">
      <dgm:prSet/>
      <dgm:spPr/>
      <dgm:t>
        <a:bodyPr/>
        <a:lstStyle/>
        <a:p>
          <a:endParaRPr lang="ru-RU"/>
        </a:p>
      </dgm:t>
    </dgm:pt>
    <dgm:pt modelId="{57C027F5-2D24-422D-AA93-8538A4A263DD}">
      <dgm:prSet custT="1"/>
      <dgm:spPr/>
      <dgm:t>
        <a:bodyPr/>
        <a:lstStyle/>
        <a:p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IV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en-US" sz="1600" b="1" spc="2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spc="-10" dirty="0" smtClean="0">
              <a:latin typeface="Times New Roman" pitchFamily="18" charset="0"/>
              <a:cs typeface="Times New Roman" pitchFamily="18" charset="0"/>
            </a:rPr>
            <a:t>ОРГАНИЗАЦИОННЫЙ</a:t>
          </a:r>
          <a:r>
            <a:rPr lang="ru-RU" sz="1600" b="1" spc="-3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spc="-10" dirty="0" smtClean="0">
              <a:latin typeface="Times New Roman" pitchFamily="18" charset="0"/>
              <a:cs typeface="Times New Roman" pitchFamily="18" charset="0"/>
            </a:rPr>
            <a:t>РАЗДЕЛ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9BA6998-2078-40B1-9607-F8EFF5C0A081}" type="parTrans" cxnId="{79447292-B996-4EA6-8431-7827B504B815}">
      <dgm:prSet/>
      <dgm:spPr/>
      <dgm:t>
        <a:bodyPr/>
        <a:lstStyle/>
        <a:p>
          <a:endParaRPr lang="ru-RU"/>
        </a:p>
      </dgm:t>
    </dgm:pt>
    <dgm:pt modelId="{BF15087F-A1EB-49F5-B2BA-95B9FEDCD0AC}" type="sibTrans" cxnId="{79447292-B996-4EA6-8431-7827B504B815}">
      <dgm:prSet/>
      <dgm:spPr/>
      <dgm:t>
        <a:bodyPr/>
        <a:lstStyle/>
        <a:p>
          <a:endParaRPr lang="ru-RU"/>
        </a:p>
      </dgm:t>
    </dgm:pt>
    <dgm:pt modelId="{67E6FFDD-0264-4B00-9150-46F54F1755AE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600" b="1" spc="-10" dirty="0" smtClean="0">
              <a:latin typeface="Times New Roman" pitchFamily="18" charset="0"/>
              <a:cs typeface="Times New Roman" pitchFamily="18" charset="0"/>
            </a:rPr>
            <a:t>СОДЕРЖИТ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6A7D8ED-7828-4F86-98A7-95EFB63610FA}" type="parTrans" cxnId="{71AEF15C-22E6-4F32-B228-87C3B9F6A35E}">
      <dgm:prSet/>
      <dgm:spPr/>
      <dgm:t>
        <a:bodyPr/>
        <a:lstStyle/>
        <a:p>
          <a:endParaRPr lang="ru-RU"/>
        </a:p>
      </dgm:t>
    </dgm:pt>
    <dgm:pt modelId="{F874D648-14B8-4580-9E87-ECCF2A08F167}" type="sibTrans" cxnId="{71AEF15C-22E6-4F32-B228-87C3B9F6A35E}">
      <dgm:prSet/>
      <dgm:spPr/>
      <dgm:t>
        <a:bodyPr/>
        <a:lstStyle/>
        <a:p>
          <a:endParaRPr lang="ru-RU"/>
        </a:p>
      </dgm:t>
    </dgm:pt>
    <dgm:pt modelId="{EDC741EA-109F-4C96-9BB8-5C5BB8D3EC9B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Цель,</a:t>
          </a:r>
          <a:r>
            <a:rPr lang="ru-RU" sz="1600" spc="-2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задачи</a:t>
          </a:r>
          <a:r>
            <a:rPr lang="ru-RU" sz="1600" spc="4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и</a:t>
          </a:r>
          <a:r>
            <a:rPr lang="ru-RU" sz="1600" spc="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принципы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программы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A595062-3696-43EA-B88B-F6A68194BF8D}" type="parTrans" cxnId="{94D186C3-24EB-4A86-BA9A-2A304A366217}">
      <dgm:prSet/>
      <dgm:spPr/>
      <dgm:t>
        <a:bodyPr/>
        <a:lstStyle/>
        <a:p>
          <a:endParaRPr lang="ru-RU"/>
        </a:p>
      </dgm:t>
    </dgm:pt>
    <dgm:pt modelId="{7AFD3421-471F-4A9A-A9D6-CE24C46DB6C4}" type="sibTrans" cxnId="{94D186C3-24EB-4A86-BA9A-2A304A366217}">
      <dgm:prSet/>
      <dgm:spPr/>
      <dgm:t>
        <a:bodyPr/>
        <a:lstStyle/>
        <a:p>
          <a:endParaRPr lang="ru-RU"/>
        </a:p>
      </dgm:t>
    </dgm:pt>
    <dgm:pt modelId="{8BE9D7AE-EFDA-495D-A3B5-632E442D347D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Планируемые</a:t>
          </a:r>
          <a:r>
            <a:rPr lang="ru-RU" sz="1600" spc="-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результаты</a:t>
          </a:r>
          <a:r>
            <a:rPr lang="ru-RU" sz="1600" spc="-4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25" dirty="0" smtClean="0">
              <a:latin typeface="Times New Roman" pitchFamily="18" charset="0"/>
              <a:cs typeface="Times New Roman" pitchFamily="18" charset="0"/>
            </a:rPr>
            <a:t>на </a:t>
          </a:r>
          <a:r>
            <a:rPr lang="ru-RU" sz="1600" spc="-45" dirty="0" smtClean="0">
              <a:latin typeface="Times New Roman" pitchFamily="18" charset="0"/>
              <a:cs typeface="Times New Roman" pitchFamily="18" charset="0"/>
            </a:rPr>
            <a:t>разных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45" dirty="0" smtClean="0">
              <a:latin typeface="Times New Roman" pitchFamily="18" charset="0"/>
              <a:cs typeface="Times New Roman" pitchFamily="18" charset="0"/>
            </a:rPr>
            <a:t>возрастных</a:t>
          </a:r>
          <a:r>
            <a:rPr lang="ru-RU" sz="1600" spc="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этапах </a:t>
          </a:r>
          <a:r>
            <a:rPr lang="ru-RU" sz="1600" spc="-50" dirty="0" smtClean="0">
              <a:latin typeface="Times New Roman" pitchFamily="18" charset="0"/>
              <a:cs typeface="Times New Roman" pitchFamily="18" charset="0"/>
            </a:rPr>
            <a:t>дошкольного</a:t>
          </a:r>
          <a:r>
            <a:rPr lang="ru-RU" sz="1600" spc="1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детства.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4DF0EFC-FA95-460D-BB5D-D70609AD66D4}" type="parTrans" cxnId="{1F042E26-A81B-4C54-B08D-CD0912FA45A1}">
      <dgm:prSet/>
      <dgm:spPr/>
      <dgm:t>
        <a:bodyPr/>
        <a:lstStyle/>
        <a:p>
          <a:endParaRPr lang="ru-RU"/>
        </a:p>
      </dgm:t>
    </dgm:pt>
    <dgm:pt modelId="{903E37E0-AA08-421F-BD02-4EA016B202C7}" type="sibTrans" cxnId="{1F042E26-A81B-4C54-B08D-CD0912FA45A1}">
      <dgm:prSet/>
      <dgm:spPr/>
      <dgm:t>
        <a:bodyPr/>
        <a:lstStyle/>
        <a:p>
          <a:endParaRPr lang="ru-RU"/>
        </a:p>
      </dgm:t>
    </dgm:pt>
    <dgm:pt modelId="{EAD04F02-13D9-4E85-8E6A-0B128D6BB779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Целевые</a:t>
          </a:r>
          <a:r>
            <a:rPr lang="ru-RU" sz="1600" spc="-2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ориентиры</a:t>
          </a:r>
          <a:r>
            <a:rPr lang="ru-RU" sz="1600" spc="-2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реализации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25" dirty="0" smtClean="0">
              <a:latin typeface="Times New Roman" pitchFamily="18" charset="0"/>
              <a:cs typeface="Times New Roman" pitchFamily="18" charset="0"/>
            </a:rPr>
            <a:t>ОП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ДО.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08AEBC-0C7F-416D-A53B-38D6D5BB2C59}" type="parTrans" cxnId="{AE73EB4C-288D-4574-992B-EA2776A08BFD}">
      <dgm:prSet/>
      <dgm:spPr/>
      <dgm:t>
        <a:bodyPr/>
        <a:lstStyle/>
        <a:p>
          <a:endParaRPr lang="ru-RU"/>
        </a:p>
      </dgm:t>
    </dgm:pt>
    <dgm:pt modelId="{F27CC48A-363C-42FD-9F48-2868DF7E4E9C}" type="sibTrans" cxnId="{AE73EB4C-288D-4574-992B-EA2776A08BFD}">
      <dgm:prSet/>
      <dgm:spPr/>
      <dgm:t>
        <a:bodyPr/>
        <a:lstStyle/>
        <a:p>
          <a:endParaRPr lang="ru-RU"/>
        </a:p>
      </dgm:t>
    </dgm:pt>
    <dgm:pt modelId="{3380A29A-24E0-4340-9947-0808E277EABB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Развивающее</a:t>
          </a:r>
          <a:r>
            <a:rPr lang="ru-RU" sz="1600" spc="-5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оценивание</a:t>
          </a:r>
          <a:r>
            <a:rPr lang="ru-RU" sz="1600" spc="-5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качества образовательной</a:t>
          </a:r>
          <a:r>
            <a:rPr lang="ru-RU" sz="1600" spc="3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деятельности</a:t>
          </a:r>
          <a:r>
            <a:rPr lang="ru-RU" sz="1600" spc="3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25" dirty="0" smtClean="0">
              <a:latin typeface="Times New Roman" pitchFamily="18" charset="0"/>
              <a:cs typeface="Times New Roman" pitchFamily="18" charset="0"/>
            </a:rPr>
            <a:t>по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Программе</a:t>
          </a:r>
          <a:r>
            <a:rPr lang="ru-RU" sz="500" spc="-10" dirty="0" smtClean="0">
              <a:latin typeface="Calibri"/>
              <a:cs typeface="Calibri"/>
            </a:rPr>
            <a:t>.</a:t>
          </a:r>
          <a:endParaRPr lang="ru-RU" sz="500" dirty="0">
            <a:latin typeface="Calibri"/>
            <a:cs typeface="Calibri"/>
          </a:endParaRPr>
        </a:p>
      </dgm:t>
    </dgm:pt>
    <dgm:pt modelId="{2BC60C32-53B4-41AE-836A-8019D239F3AF}" type="parTrans" cxnId="{781BD99B-0FB1-460D-AFA5-F3B9F1254D1E}">
      <dgm:prSet/>
      <dgm:spPr/>
      <dgm:t>
        <a:bodyPr/>
        <a:lstStyle/>
        <a:p>
          <a:endParaRPr lang="ru-RU"/>
        </a:p>
      </dgm:t>
    </dgm:pt>
    <dgm:pt modelId="{B6DE9160-0896-49CA-A438-4888AD0C573B}" type="sibTrans" cxnId="{781BD99B-0FB1-460D-AFA5-F3B9F1254D1E}">
      <dgm:prSet/>
      <dgm:spPr/>
      <dgm:t>
        <a:bodyPr/>
        <a:lstStyle/>
        <a:p>
          <a:endParaRPr lang="ru-RU"/>
        </a:p>
      </dgm:t>
    </dgm:pt>
    <dgm:pt modelId="{1297A203-27CE-48AB-81CE-46973B41A47D}">
      <dgm:prSet custT="1"/>
      <dgm:spPr/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СОДЕРЖИТ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3FDFDDD2-BC85-4AA7-83CB-847D203273A4}" type="parTrans" cxnId="{38AD8E98-C78E-4B5C-9A4E-49BB15BCDFEF}">
      <dgm:prSet/>
      <dgm:spPr/>
      <dgm:t>
        <a:bodyPr/>
        <a:lstStyle/>
        <a:p>
          <a:endParaRPr lang="ru-RU"/>
        </a:p>
      </dgm:t>
    </dgm:pt>
    <dgm:pt modelId="{E0F3F22B-C57B-42B4-8B2A-23CA72D56CCA}" type="sibTrans" cxnId="{38AD8E98-C78E-4B5C-9A4E-49BB15BCDFEF}">
      <dgm:prSet/>
      <dgm:spPr/>
      <dgm:t>
        <a:bodyPr/>
        <a:lstStyle/>
        <a:p>
          <a:endParaRPr lang="ru-RU"/>
        </a:p>
      </dgm:t>
    </dgm:pt>
    <dgm:pt modelId="{3017E16A-D48A-4AC9-A261-A5D48E0A4CA0}">
      <dgm:prSet custT="1"/>
      <dgm:spPr/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Описание</a:t>
          </a:r>
          <a:r>
            <a:rPr lang="ru-RU" sz="1600" spc="3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образовательной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EB687F9-747F-4478-B79A-FF23B371ACFA}" type="parTrans" cxnId="{4C792CAB-ED2E-423C-AF75-5C4ED51BCD7E}">
      <dgm:prSet/>
      <dgm:spPr/>
      <dgm:t>
        <a:bodyPr/>
        <a:lstStyle/>
        <a:p>
          <a:endParaRPr lang="ru-RU"/>
        </a:p>
      </dgm:t>
    </dgm:pt>
    <dgm:pt modelId="{47DDC27C-D1EF-4E70-BDB0-407DC3FF3AD0}" type="sibTrans" cxnId="{4C792CAB-ED2E-423C-AF75-5C4ED51BCD7E}">
      <dgm:prSet/>
      <dgm:spPr/>
      <dgm:t>
        <a:bodyPr/>
        <a:lstStyle/>
        <a:p>
          <a:endParaRPr lang="ru-RU"/>
        </a:p>
      </dgm:t>
    </dgm:pt>
    <dgm:pt modelId="{48C01753-376C-446E-B5F8-F1E78B490862}">
      <dgm:prSet custT="1"/>
      <dgm:spPr/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деятельности</a:t>
          </a:r>
          <a:r>
            <a:rPr lang="ru-RU" sz="1600" spc="2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</a:t>
          </a:r>
          <a:r>
            <a:rPr lang="ru-RU" sz="1600" spc="3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пяти</a:t>
          </a:r>
          <a:r>
            <a:rPr lang="ru-RU" sz="1600" spc="1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образовательным областям.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19DE3FE-449B-4A95-895B-DD4BDAC18912}" type="parTrans" cxnId="{15B007AC-E441-4E16-A9FF-35A0D42DC6C2}">
      <dgm:prSet/>
      <dgm:spPr/>
      <dgm:t>
        <a:bodyPr/>
        <a:lstStyle/>
        <a:p>
          <a:endParaRPr lang="ru-RU"/>
        </a:p>
      </dgm:t>
    </dgm:pt>
    <dgm:pt modelId="{F423FF2F-5A49-45F1-9F00-11A841ED2338}" type="sibTrans" cxnId="{15B007AC-E441-4E16-A9FF-35A0D42DC6C2}">
      <dgm:prSet/>
      <dgm:spPr/>
      <dgm:t>
        <a:bodyPr/>
        <a:lstStyle/>
        <a:p>
          <a:endParaRPr lang="ru-RU"/>
        </a:p>
      </dgm:t>
    </dgm:pt>
    <dgm:pt modelId="{909DFB6E-F5DF-431F-94A0-67F863E4F294}">
      <dgm:prSet custT="1"/>
      <dgm:spPr/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Формы, способы,</a:t>
          </a:r>
          <a:r>
            <a:rPr lang="ru-RU" sz="1600" spc="5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методы</a:t>
          </a:r>
          <a:r>
            <a:rPr lang="ru-RU" sz="1600" spc="1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и</a:t>
          </a:r>
          <a:r>
            <a:rPr lang="ru-RU" sz="1600" spc="1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средства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реализации</a:t>
          </a:r>
          <a:r>
            <a:rPr lang="ru-RU" sz="1600" spc="3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программы.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581BA72D-DE39-4C7C-8CFE-33B02116DB26}" type="parTrans" cxnId="{B18CCC70-E30B-4759-A8ED-E23F4A638FA8}">
      <dgm:prSet/>
      <dgm:spPr/>
      <dgm:t>
        <a:bodyPr/>
        <a:lstStyle/>
        <a:p>
          <a:endParaRPr lang="ru-RU"/>
        </a:p>
      </dgm:t>
    </dgm:pt>
    <dgm:pt modelId="{4690B8C2-6601-44AA-BD52-2112E6B4CACE}" type="sibTrans" cxnId="{B18CCC70-E30B-4759-A8ED-E23F4A638FA8}">
      <dgm:prSet/>
      <dgm:spPr/>
      <dgm:t>
        <a:bodyPr/>
        <a:lstStyle/>
        <a:p>
          <a:endParaRPr lang="ru-RU"/>
        </a:p>
      </dgm:t>
    </dgm:pt>
    <dgm:pt modelId="{0DB3EFC1-C0EC-4EF3-A128-5C07A9C4F178}">
      <dgm:prSet custT="1"/>
      <dgm:spPr/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600" spc="40" dirty="0" smtClean="0">
              <a:latin typeface="Times New Roman" pitchFamily="18" charset="0"/>
              <a:cs typeface="Times New Roman" pitchFamily="18" charset="0"/>
            </a:rPr>
            <a:t> К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оррекционно-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развивающую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работу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43BA0D1-E383-413E-80A4-B0352CC2F3ED}" type="parTrans" cxnId="{E9F49EAF-8039-4104-8048-72A15E7F607C}">
      <dgm:prSet/>
      <dgm:spPr/>
      <dgm:t>
        <a:bodyPr/>
        <a:lstStyle/>
        <a:p>
          <a:endParaRPr lang="ru-RU"/>
        </a:p>
      </dgm:t>
    </dgm:pt>
    <dgm:pt modelId="{1A1A8E0A-6B5E-4514-9D5F-57FB50F08648}" type="sibTrans" cxnId="{E9F49EAF-8039-4104-8048-72A15E7F607C}">
      <dgm:prSet/>
      <dgm:spPr/>
      <dgm:t>
        <a:bodyPr/>
        <a:lstStyle/>
        <a:p>
          <a:endParaRPr lang="ru-RU"/>
        </a:p>
      </dgm:t>
    </dgm:pt>
    <dgm:pt modelId="{8C1BD7B4-74C2-4037-B329-DF6DC56A089D}">
      <dgm:prSet custT="1"/>
      <dgm:spPr/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Рабочую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программу</a:t>
          </a:r>
          <a:r>
            <a:rPr lang="ru-RU" sz="1600" spc="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воспитания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822F4A0-0321-408C-A0AA-4EFB0E907F4F}" type="parTrans" cxnId="{BF4BF985-E4E5-48F3-8461-585B657EDB9A}">
      <dgm:prSet/>
      <dgm:spPr/>
      <dgm:t>
        <a:bodyPr/>
        <a:lstStyle/>
        <a:p>
          <a:endParaRPr lang="ru-RU"/>
        </a:p>
      </dgm:t>
    </dgm:pt>
    <dgm:pt modelId="{CADFCF66-70F6-44F7-8BC1-BC4132DF691A}" type="sibTrans" cxnId="{BF4BF985-E4E5-48F3-8461-585B657EDB9A}">
      <dgm:prSet/>
      <dgm:spPr/>
      <dgm:t>
        <a:bodyPr/>
        <a:lstStyle/>
        <a:p>
          <a:endParaRPr lang="ru-RU"/>
        </a:p>
      </dgm:t>
    </dgm:pt>
    <dgm:pt modelId="{962B7F34-E0AF-4BAB-A241-40F3C11738AF}">
      <dgm:prSet custT="1"/>
      <dgm:spPr/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Психолого-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педагогические</a:t>
          </a:r>
          <a:r>
            <a:rPr lang="ru-RU" sz="1600" spc="15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условия,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обеспечивающие</a:t>
          </a:r>
          <a:r>
            <a:rPr lang="ru-RU" sz="1600" spc="5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развитие</a:t>
          </a:r>
          <a:r>
            <a:rPr lang="ru-RU" sz="1600" spc="5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ребенка</a:t>
          </a:r>
          <a:r>
            <a:rPr lang="ru-RU" sz="1600" spc="-2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239D238-F2E0-48D5-87C4-6EAFE7D12979}" type="parTrans" cxnId="{289E3B65-8830-43F8-BCB9-16B508F74211}">
      <dgm:prSet/>
      <dgm:spPr/>
      <dgm:t>
        <a:bodyPr/>
        <a:lstStyle/>
        <a:p>
          <a:endParaRPr lang="ru-RU"/>
        </a:p>
      </dgm:t>
    </dgm:pt>
    <dgm:pt modelId="{6A6EAAA9-4D7C-4D8B-9AC9-08A55DCD3AC4}" type="sibTrans" cxnId="{289E3B65-8830-43F8-BCB9-16B508F74211}">
      <dgm:prSet/>
      <dgm:spPr/>
      <dgm:t>
        <a:bodyPr/>
        <a:lstStyle/>
        <a:p>
          <a:endParaRPr lang="ru-RU"/>
        </a:p>
      </dgm:t>
    </dgm:pt>
    <dgm:pt modelId="{6EB4EFA0-6C0A-43FC-A2BD-5BD47F99F9A4}">
      <dgm:prSet custT="1"/>
      <dgm:spPr/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Особенности</a:t>
          </a:r>
          <a:r>
            <a:rPr lang="ru-RU" sz="1600" spc="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организации</a:t>
          </a:r>
          <a:r>
            <a:rPr lang="ru-RU" sz="1600" spc="105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развивающей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предметно-пространственной</a:t>
          </a:r>
          <a:r>
            <a:rPr lang="ru-RU" sz="1600" spc="204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среды.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BCCE3FB-7B84-496E-9FE9-7465B78B274A}" type="parTrans" cxnId="{008EC529-2B82-4E67-B952-AC1F3169D0BF}">
      <dgm:prSet/>
      <dgm:spPr/>
      <dgm:t>
        <a:bodyPr/>
        <a:lstStyle/>
        <a:p>
          <a:endParaRPr lang="ru-RU"/>
        </a:p>
      </dgm:t>
    </dgm:pt>
    <dgm:pt modelId="{06D57D8B-4AB2-44B4-B1BE-01151C3EEBBA}" type="sibTrans" cxnId="{008EC529-2B82-4E67-B952-AC1F3169D0BF}">
      <dgm:prSet/>
      <dgm:spPr/>
      <dgm:t>
        <a:bodyPr/>
        <a:lstStyle/>
        <a:p>
          <a:endParaRPr lang="ru-RU"/>
        </a:p>
      </dgm:t>
    </dgm:pt>
    <dgm:pt modelId="{C19BDB12-0CA9-4A2F-9215-4A0DBF425C4E}">
      <dgm:prSet custT="1"/>
      <dgm:spPr/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600" spc="-40" dirty="0" smtClean="0">
              <a:latin typeface="Times New Roman" pitchFamily="18" charset="0"/>
              <a:cs typeface="Times New Roman" pitchFamily="18" charset="0"/>
            </a:rPr>
            <a:t>Кадровых,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40" dirty="0" smtClean="0">
              <a:latin typeface="Times New Roman" pitchFamily="18" charset="0"/>
              <a:cs typeface="Times New Roman" pitchFamily="18" charset="0"/>
            </a:rPr>
            <a:t>финансовых,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30" dirty="0" smtClean="0">
              <a:latin typeface="Times New Roman" pitchFamily="18" charset="0"/>
              <a:cs typeface="Times New Roman" pitchFamily="18" charset="0"/>
            </a:rPr>
            <a:t>материально- </a:t>
          </a:r>
          <a:r>
            <a:rPr lang="ru-RU" sz="1600" spc="-40" dirty="0" smtClean="0">
              <a:latin typeface="Times New Roman" pitchFamily="18" charset="0"/>
              <a:cs typeface="Times New Roman" pitchFamily="18" charset="0"/>
            </a:rPr>
            <a:t>технических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условий.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CD4AE35-B96D-4D43-8A15-C2288316F49F}" type="parTrans" cxnId="{2AD950D5-25AC-40A8-8ADC-B1DBF2A00DF2}">
      <dgm:prSet/>
      <dgm:spPr/>
      <dgm:t>
        <a:bodyPr/>
        <a:lstStyle/>
        <a:p>
          <a:endParaRPr lang="ru-RU"/>
        </a:p>
      </dgm:t>
    </dgm:pt>
    <dgm:pt modelId="{18438E61-1277-43C7-A66B-E0E58878E324}" type="sibTrans" cxnId="{2AD950D5-25AC-40A8-8ADC-B1DBF2A00DF2}">
      <dgm:prSet/>
      <dgm:spPr/>
      <dgm:t>
        <a:bodyPr/>
        <a:lstStyle/>
        <a:p>
          <a:endParaRPr lang="ru-RU"/>
        </a:p>
      </dgm:t>
    </dgm:pt>
    <dgm:pt modelId="{8342D1CC-1DD5-4C5C-B7B0-6F152BD8CA91}">
      <dgm:prSet custT="1"/>
      <dgm:spPr/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600" spc="-40" dirty="0" smtClean="0">
              <a:latin typeface="Times New Roman" pitchFamily="18" charset="0"/>
              <a:cs typeface="Times New Roman" pitchFamily="18" charset="0"/>
            </a:rPr>
            <a:t>Календарный</a:t>
          </a:r>
          <a:r>
            <a:rPr lang="ru-RU" sz="1600" spc="2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20" dirty="0" smtClean="0">
              <a:latin typeface="Times New Roman" pitchFamily="18" charset="0"/>
              <a:cs typeface="Times New Roman" pitchFamily="18" charset="0"/>
            </a:rPr>
            <a:t>план </a:t>
          </a:r>
          <a:r>
            <a:rPr lang="ru-RU" sz="1600" spc="-40" dirty="0" smtClean="0">
              <a:latin typeface="Times New Roman" pitchFamily="18" charset="0"/>
              <a:cs typeface="Times New Roman" pitchFamily="18" charset="0"/>
            </a:rPr>
            <a:t>воспитательной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spc="-10" dirty="0" smtClean="0">
              <a:latin typeface="Times New Roman" pitchFamily="18" charset="0"/>
              <a:cs typeface="Times New Roman" pitchFamily="18" charset="0"/>
            </a:rPr>
            <a:t>работы.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A830E5C-43D3-4D80-AAD7-C6F66F622094}" type="parTrans" cxnId="{A3B35E70-1DCE-405B-A12C-39D1BE1E49A5}">
      <dgm:prSet/>
      <dgm:spPr/>
      <dgm:t>
        <a:bodyPr/>
        <a:lstStyle/>
        <a:p>
          <a:endParaRPr lang="ru-RU"/>
        </a:p>
      </dgm:t>
    </dgm:pt>
    <dgm:pt modelId="{BFEE8166-B370-4227-893E-0806FF618D0B}" type="sibTrans" cxnId="{A3B35E70-1DCE-405B-A12C-39D1BE1E49A5}">
      <dgm:prSet/>
      <dgm:spPr/>
      <dgm:t>
        <a:bodyPr/>
        <a:lstStyle/>
        <a:p>
          <a:endParaRPr lang="ru-RU"/>
        </a:p>
      </dgm:t>
    </dgm:pt>
    <dgm:pt modelId="{9ECAC077-BC67-4DDC-AC5D-35D7916F51CC}">
      <dgm:prSet custT="1"/>
      <dgm:spPr/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ru-RU" sz="1600" b="1" spc="-10" dirty="0" smtClean="0">
              <a:latin typeface="Times New Roman" pitchFamily="18" charset="0"/>
              <a:cs typeface="Times New Roman" pitchFamily="18" charset="0"/>
            </a:rPr>
            <a:t>СОДЕРЖИТ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29244CA-AD58-4491-99E9-F52931758854}" type="parTrans" cxnId="{091B1E90-84EA-4C38-A9DB-13BE69A89740}">
      <dgm:prSet/>
      <dgm:spPr/>
      <dgm:t>
        <a:bodyPr/>
        <a:lstStyle/>
        <a:p>
          <a:endParaRPr lang="ru-RU"/>
        </a:p>
      </dgm:t>
    </dgm:pt>
    <dgm:pt modelId="{B2236030-811D-44A0-AE76-E5F9503E05CF}" type="sibTrans" cxnId="{091B1E90-84EA-4C38-A9DB-13BE69A89740}">
      <dgm:prSet/>
      <dgm:spPr/>
      <dgm:t>
        <a:bodyPr/>
        <a:lstStyle/>
        <a:p>
          <a:endParaRPr lang="ru-RU"/>
        </a:p>
      </dgm:t>
    </dgm:pt>
    <dgm:pt modelId="{873F492A-5461-40FD-9B12-4506DD59E588}" type="pres">
      <dgm:prSet presAssocID="{C838B525-8F9B-443D-94A6-FBDA84E92E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955EA1-C725-4003-A538-6B01778F852F}" type="pres">
      <dgm:prSet presAssocID="{90651607-B5A4-43E6-8BF3-18EBDFEA016D}" presName="composite" presStyleCnt="0"/>
      <dgm:spPr/>
    </dgm:pt>
    <dgm:pt modelId="{BFA78B43-AE2A-4391-87CA-4DA2F8BEFA90}" type="pres">
      <dgm:prSet presAssocID="{90651607-B5A4-43E6-8BF3-18EBDFEA016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E63BC5-C59A-47D0-8EEE-887C54822BE3}" type="pres">
      <dgm:prSet presAssocID="{90651607-B5A4-43E6-8BF3-18EBDFEA016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ECD70C-E749-42AF-81A4-889FCF1A1A1C}" type="pres">
      <dgm:prSet presAssocID="{1EB71D6D-4707-4452-A460-57CDC16F725E}" presName="space" presStyleCnt="0"/>
      <dgm:spPr/>
    </dgm:pt>
    <dgm:pt modelId="{C19B2687-3A28-49D5-ABF3-75FE3E7500FC}" type="pres">
      <dgm:prSet presAssocID="{65375056-DE63-4DC8-A381-68011DDBAE63}" presName="composite" presStyleCnt="0"/>
      <dgm:spPr/>
    </dgm:pt>
    <dgm:pt modelId="{05A9AD76-7177-4414-AB68-A751596BD113}" type="pres">
      <dgm:prSet presAssocID="{65375056-DE63-4DC8-A381-68011DDBAE6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B8A573-D1A5-4625-A2A3-44E8CB53C3DF}" type="pres">
      <dgm:prSet presAssocID="{65375056-DE63-4DC8-A381-68011DDBAE63}" presName="desTx" presStyleLbl="alignAccFollowNode1" presStyleIdx="1" presStyleCnt="3" custLinFactY="60000" custLinFactNeighborX="-9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B07BD3-0123-4FF9-A534-38B304CA8685}" type="pres">
      <dgm:prSet presAssocID="{E0530A07-2AF4-4E09-985F-4F1BD0EF2DFD}" presName="space" presStyleCnt="0"/>
      <dgm:spPr/>
    </dgm:pt>
    <dgm:pt modelId="{072A60D4-D1BB-4218-9553-10ECC8033282}" type="pres">
      <dgm:prSet presAssocID="{57C027F5-2D24-422D-AA93-8538A4A263DD}" presName="composite" presStyleCnt="0"/>
      <dgm:spPr/>
    </dgm:pt>
    <dgm:pt modelId="{4869FBF6-B15F-42A2-9CEC-D64AEFFEC8A2}" type="pres">
      <dgm:prSet presAssocID="{57C027F5-2D24-422D-AA93-8538A4A263D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9890C1-CF37-408D-BA27-125AFDB3AAF1}" type="pres">
      <dgm:prSet presAssocID="{57C027F5-2D24-422D-AA93-8538A4A263D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1B1E90-84EA-4C38-A9DB-13BE69A89740}" srcId="{57C027F5-2D24-422D-AA93-8538A4A263DD}" destId="{9ECAC077-BC67-4DDC-AC5D-35D7916F51CC}" srcOrd="0" destOrd="0" parTransId="{B29244CA-AD58-4491-99E9-F52931758854}" sibTransId="{B2236030-811D-44A0-AE76-E5F9503E05CF}"/>
    <dgm:cxn modelId="{A3B35E70-1DCE-405B-A12C-39D1BE1E49A5}" srcId="{57C027F5-2D24-422D-AA93-8538A4A263DD}" destId="{8342D1CC-1DD5-4C5C-B7B0-6F152BD8CA91}" srcOrd="3" destOrd="0" parTransId="{3A830E5C-43D3-4D80-AAD7-C6F66F622094}" sibTransId="{BFEE8166-B370-4227-893E-0806FF618D0B}"/>
    <dgm:cxn modelId="{74114B24-B1BF-49EE-8137-C6D6779DB511}" type="presOf" srcId="{C19BDB12-0CA9-4A2F-9215-4A0DBF425C4E}" destId="{C89890C1-CF37-408D-BA27-125AFDB3AAF1}" srcOrd="0" destOrd="3" presId="urn:microsoft.com/office/officeart/2005/8/layout/hList1"/>
    <dgm:cxn modelId="{760A74B2-0A09-4554-80C1-3362B7145D2A}" type="presOf" srcId="{90651607-B5A4-43E6-8BF3-18EBDFEA016D}" destId="{BFA78B43-AE2A-4391-87CA-4DA2F8BEFA90}" srcOrd="0" destOrd="0" presId="urn:microsoft.com/office/officeart/2005/8/layout/hList1"/>
    <dgm:cxn modelId="{A59EBA01-8C31-4354-9E1E-CAA3837A5126}" type="presOf" srcId="{6EB4EFA0-6C0A-43FC-A2BD-5BD47F99F9A4}" destId="{C89890C1-CF37-408D-BA27-125AFDB3AAF1}" srcOrd="0" destOrd="2" presId="urn:microsoft.com/office/officeart/2005/8/layout/hList1"/>
    <dgm:cxn modelId="{008EC529-2B82-4E67-B952-AC1F3169D0BF}" srcId="{57C027F5-2D24-422D-AA93-8538A4A263DD}" destId="{6EB4EFA0-6C0A-43FC-A2BD-5BD47F99F9A4}" srcOrd="2" destOrd="0" parTransId="{1BCCE3FB-7B84-496E-9FE9-7465B78B274A}" sibTransId="{06D57D8B-4AB2-44B4-B1BE-01151C3EEBBA}"/>
    <dgm:cxn modelId="{B18CCC70-E30B-4759-A8ED-E23F4A638FA8}" srcId="{48C01753-376C-446E-B5F8-F1E78B490862}" destId="{909DFB6E-F5DF-431F-94A0-67F863E4F294}" srcOrd="0" destOrd="0" parTransId="{581BA72D-DE39-4C7C-8CFE-33B02116DB26}" sibTransId="{4690B8C2-6601-44AA-BD52-2112E6B4CACE}"/>
    <dgm:cxn modelId="{4C792CAB-ED2E-423C-AF75-5C4ED51BCD7E}" srcId="{65375056-DE63-4DC8-A381-68011DDBAE63}" destId="{3017E16A-D48A-4AC9-A261-A5D48E0A4CA0}" srcOrd="1" destOrd="0" parTransId="{4EB687F9-747F-4478-B79A-FF23B371ACFA}" sibTransId="{47DDC27C-D1EF-4E70-BDB0-407DC3FF3AD0}"/>
    <dgm:cxn modelId="{EF35306F-14E7-433F-B279-BB863A96EE7F}" srcId="{C838B525-8F9B-443D-94A6-FBDA84E92E8A}" destId="{90651607-B5A4-43E6-8BF3-18EBDFEA016D}" srcOrd="0" destOrd="0" parTransId="{B0E3B17D-4C41-4620-8242-C18D17BC251F}" sibTransId="{1EB71D6D-4707-4452-A460-57CDC16F725E}"/>
    <dgm:cxn modelId="{6AA1CB42-F2FA-453B-AF61-5D4969AC6DF4}" type="presOf" srcId="{65375056-DE63-4DC8-A381-68011DDBAE63}" destId="{05A9AD76-7177-4414-AB68-A751596BD113}" srcOrd="0" destOrd="0" presId="urn:microsoft.com/office/officeart/2005/8/layout/hList1"/>
    <dgm:cxn modelId="{ECDC326E-5945-46C7-A010-D8F36A7E2F23}" type="presOf" srcId="{3017E16A-D48A-4AC9-A261-A5D48E0A4CA0}" destId="{22B8A573-D1A5-4625-A2A3-44E8CB53C3DF}" srcOrd="0" destOrd="1" presId="urn:microsoft.com/office/officeart/2005/8/layout/hList1"/>
    <dgm:cxn modelId="{1FE9E228-F40F-4B1C-B777-8401553701CF}" type="presOf" srcId="{0DB3EFC1-C0EC-4EF3-A128-5C07A9C4F178}" destId="{22B8A573-D1A5-4625-A2A3-44E8CB53C3DF}" srcOrd="0" destOrd="4" presId="urn:microsoft.com/office/officeart/2005/8/layout/hList1"/>
    <dgm:cxn modelId="{AC8084A3-1574-4E77-98F2-8A94A1E20D3F}" type="presOf" srcId="{67E6FFDD-0264-4B00-9150-46F54F1755AE}" destId="{FBE63BC5-C59A-47D0-8EEE-887C54822BE3}" srcOrd="0" destOrd="0" presId="urn:microsoft.com/office/officeart/2005/8/layout/hList1"/>
    <dgm:cxn modelId="{254D74B4-0463-4551-A92B-3E38A4B600AE}" srcId="{C838B525-8F9B-443D-94A6-FBDA84E92E8A}" destId="{65375056-DE63-4DC8-A381-68011DDBAE63}" srcOrd="1" destOrd="0" parTransId="{267A4A35-3414-49E3-8411-14A942B0730E}" sibTransId="{E0530A07-2AF4-4E09-985F-4F1BD0EF2DFD}"/>
    <dgm:cxn modelId="{781BD99B-0FB1-460D-AFA5-F3B9F1254D1E}" srcId="{90651607-B5A4-43E6-8BF3-18EBDFEA016D}" destId="{3380A29A-24E0-4340-9947-0808E277EABB}" srcOrd="2" destOrd="0" parTransId="{2BC60C32-53B4-41AE-836A-8019D239F3AF}" sibTransId="{B6DE9160-0896-49CA-A438-4888AD0C573B}"/>
    <dgm:cxn modelId="{BF4BF985-E4E5-48F3-8461-585B657EDB9A}" srcId="{65375056-DE63-4DC8-A381-68011DDBAE63}" destId="{8C1BD7B4-74C2-4037-B329-DF6DC56A089D}" srcOrd="4" destOrd="0" parTransId="{0822F4A0-0321-408C-A0AA-4EFB0E907F4F}" sibTransId="{CADFCF66-70F6-44F7-8BC1-BC4132DF691A}"/>
    <dgm:cxn modelId="{9EA98D44-CF61-408E-AB3A-EB70F7BF5E77}" type="presOf" srcId="{C838B525-8F9B-443D-94A6-FBDA84E92E8A}" destId="{873F492A-5461-40FD-9B12-4506DD59E588}" srcOrd="0" destOrd="0" presId="urn:microsoft.com/office/officeart/2005/8/layout/hList1"/>
    <dgm:cxn modelId="{94D186C3-24EB-4A86-BA9A-2A304A366217}" srcId="{90651607-B5A4-43E6-8BF3-18EBDFEA016D}" destId="{EDC741EA-109F-4C96-9BB8-5C5BB8D3EC9B}" srcOrd="1" destOrd="0" parTransId="{EA595062-3696-43EA-B88B-F6A68194BF8D}" sibTransId="{7AFD3421-471F-4A9A-A9D6-CE24C46DB6C4}"/>
    <dgm:cxn modelId="{87E082DA-3875-4476-B141-86AFBDEA60D3}" type="presOf" srcId="{962B7F34-E0AF-4BAB-A241-40F3C11738AF}" destId="{C89890C1-CF37-408D-BA27-125AFDB3AAF1}" srcOrd="0" destOrd="1" presId="urn:microsoft.com/office/officeart/2005/8/layout/hList1"/>
    <dgm:cxn modelId="{3517767F-B3B0-4638-B82F-79612C2E9662}" type="presOf" srcId="{8C1BD7B4-74C2-4037-B329-DF6DC56A089D}" destId="{22B8A573-D1A5-4625-A2A3-44E8CB53C3DF}" srcOrd="0" destOrd="5" presId="urn:microsoft.com/office/officeart/2005/8/layout/hList1"/>
    <dgm:cxn modelId="{D016A27C-B70B-420D-A075-6D1CBB53D7FC}" type="presOf" srcId="{8BE9D7AE-EFDA-495D-A3B5-632E442D347D}" destId="{FBE63BC5-C59A-47D0-8EEE-887C54822BE3}" srcOrd="0" destOrd="2" presId="urn:microsoft.com/office/officeart/2005/8/layout/hList1"/>
    <dgm:cxn modelId="{8F1E606C-3251-4209-A4E7-4F41FEBDA2FE}" type="presOf" srcId="{909DFB6E-F5DF-431F-94A0-67F863E4F294}" destId="{22B8A573-D1A5-4625-A2A3-44E8CB53C3DF}" srcOrd="0" destOrd="3" presId="urn:microsoft.com/office/officeart/2005/8/layout/hList1"/>
    <dgm:cxn modelId="{289E3B65-8830-43F8-BCB9-16B508F74211}" srcId="{57C027F5-2D24-422D-AA93-8538A4A263DD}" destId="{962B7F34-E0AF-4BAB-A241-40F3C11738AF}" srcOrd="1" destOrd="0" parTransId="{9239D238-F2E0-48D5-87C4-6EAFE7D12979}" sibTransId="{6A6EAAA9-4D7C-4D8B-9AC9-08A55DCD3AC4}"/>
    <dgm:cxn modelId="{E4F99393-B053-46DC-9C07-A5C9FD7C8C85}" type="presOf" srcId="{57C027F5-2D24-422D-AA93-8538A4A263DD}" destId="{4869FBF6-B15F-42A2-9CEC-D64AEFFEC8A2}" srcOrd="0" destOrd="0" presId="urn:microsoft.com/office/officeart/2005/8/layout/hList1"/>
    <dgm:cxn modelId="{1F042E26-A81B-4C54-B08D-CD0912FA45A1}" srcId="{EDC741EA-109F-4C96-9BB8-5C5BB8D3EC9B}" destId="{8BE9D7AE-EFDA-495D-A3B5-632E442D347D}" srcOrd="0" destOrd="0" parTransId="{44DF0EFC-FA95-460D-BB5D-D70609AD66D4}" sibTransId="{903E37E0-AA08-421F-BD02-4EA016B202C7}"/>
    <dgm:cxn modelId="{FF506835-EBE9-4BDE-AA08-411E89FA0C41}" type="presOf" srcId="{8342D1CC-1DD5-4C5C-B7B0-6F152BD8CA91}" destId="{C89890C1-CF37-408D-BA27-125AFDB3AAF1}" srcOrd="0" destOrd="4" presId="urn:microsoft.com/office/officeart/2005/8/layout/hList1"/>
    <dgm:cxn modelId="{7B5C7E53-E7A1-4C7A-8FBD-D6C09A282282}" type="presOf" srcId="{3380A29A-24E0-4340-9947-0808E277EABB}" destId="{FBE63BC5-C59A-47D0-8EEE-887C54822BE3}" srcOrd="0" destOrd="4" presId="urn:microsoft.com/office/officeart/2005/8/layout/hList1"/>
    <dgm:cxn modelId="{38AD8E98-C78E-4B5C-9A4E-49BB15BCDFEF}" srcId="{65375056-DE63-4DC8-A381-68011DDBAE63}" destId="{1297A203-27CE-48AB-81CE-46973B41A47D}" srcOrd="0" destOrd="0" parTransId="{3FDFDDD2-BC85-4AA7-83CB-847D203273A4}" sibTransId="{E0F3F22B-C57B-42B4-8B2A-23CA72D56CCA}"/>
    <dgm:cxn modelId="{2AD950D5-25AC-40A8-8ADC-B1DBF2A00DF2}" srcId="{6EB4EFA0-6C0A-43FC-A2BD-5BD47F99F9A4}" destId="{C19BDB12-0CA9-4A2F-9215-4A0DBF425C4E}" srcOrd="0" destOrd="0" parTransId="{1CD4AE35-B96D-4D43-8A15-C2288316F49F}" sibTransId="{18438E61-1277-43C7-A66B-E0E58878E324}"/>
    <dgm:cxn modelId="{AE73EB4C-288D-4574-992B-EA2776A08BFD}" srcId="{8BE9D7AE-EFDA-495D-A3B5-632E442D347D}" destId="{EAD04F02-13D9-4E85-8E6A-0B128D6BB779}" srcOrd="0" destOrd="0" parTransId="{2C08AEBC-0C7F-416D-A53B-38D6D5BB2C59}" sibTransId="{F27CC48A-363C-42FD-9F48-2868DF7E4E9C}"/>
    <dgm:cxn modelId="{0F4405BE-D347-4027-86C7-5014BAF0136D}" type="presOf" srcId="{48C01753-376C-446E-B5F8-F1E78B490862}" destId="{22B8A573-D1A5-4625-A2A3-44E8CB53C3DF}" srcOrd="0" destOrd="2" presId="urn:microsoft.com/office/officeart/2005/8/layout/hList1"/>
    <dgm:cxn modelId="{3B9A10C8-2445-4D37-AD59-C95F219470AE}" type="presOf" srcId="{1297A203-27CE-48AB-81CE-46973B41A47D}" destId="{22B8A573-D1A5-4625-A2A3-44E8CB53C3DF}" srcOrd="0" destOrd="0" presId="urn:microsoft.com/office/officeart/2005/8/layout/hList1"/>
    <dgm:cxn modelId="{79447292-B996-4EA6-8431-7827B504B815}" srcId="{C838B525-8F9B-443D-94A6-FBDA84E92E8A}" destId="{57C027F5-2D24-422D-AA93-8538A4A263DD}" srcOrd="2" destOrd="0" parTransId="{B9BA6998-2078-40B1-9607-F8EFF5C0A081}" sibTransId="{BF15087F-A1EB-49F5-B2BA-95B9FEDCD0AC}"/>
    <dgm:cxn modelId="{E1BB55E3-1870-4FEE-A8EB-A4791C996CF3}" type="presOf" srcId="{EAD04F02-13D9-4E85-8E6A-0B128D6BB779}" destId="{FBE63BC5-C59A-47D0-8EEE-887C54822BE3}" srcOrd="0" destOrd="3" presId="urn:microsoft.com/office/officeart/2005/8/layout/hList1"/>
    <dgm:cxn modelId="{71AEF15C-22E6-4F32-B228-87C3B9F6A35E}" srcId="{90651607-B5A4-43E6-8BF3-18EBDFEA016D}" destId="{67E6FFDD-0264-4B00-9150-46F54F1755AE}" srcOrd="0" destOrd="0" parTransId="{06A7D8ED-7828-4F86-98A7-95EFB63610FA}" sibTransId="{F874D648-14B8-4580-9E87-ECCF2A08F167}"/>
    <dgm:cxn modelId="{3211D2A9-7D17-4941-9DC1-22114B892E04}" type="presOf" srcId="{9ECAC077-BC67-4DDC-AC5D-35D7916F51CC}" destId="{C89890C1-CF37-408D-BA27-125AFDB3AAF1}" srcOrd="0" destOrd="0" presId="urn:microsoft.com/office/officeart/2005/8/layout/hList1"/>
    <dgm:cxn modelId="{9A626275-4C10-4996-9D04-9C89F4E6E19C}" type="presOf" srcId="{EDC741EA-109F-4C96-9BB8-5C5BB8D3EC9B}" destId="{FBE63BC5-C59A-47D0-8EEE-887C54822BE3}" srcOrd="0" destOrd="1" presId="urn:microsoft.com/office/officeart/2005/8/layout/hList1"/>
    <dgm:cxn modelId="{15B007AC-E441-4E16-A9FF-35A0D42DC6C2}" srcId="{65375056-DE63-4DC8-A381-68011DDBAE63}" destId="{48C01753-376C-446E-B5F8-F1E78B490862}" srcOrd="2" destOrd="0" parTransId="{719DE3FE-449B-4A95-895B-DD4BDAC18912}" sibTransId="{F423FF2F-5A49-45F1-9F00-11A841ED2338}"/>
    <dgm:cxn modelId="{E9F49EAF-8039-4104-8048-72A15E7F607C}" srcId="{65375056-DE63-4DC8-A381-68011DDBAE63}" destId="{0DB3EFC1-C0EC-4EF3-A128-5C07A9C4F178}" srcOrd="3" destOrd="0" parTransId="{443BA0D1-E383-413E-80A4-B0352CC2F3ED}" sibTransId="{1A1A8E0A-6B5E-4514-9D5F-57FB50F08648}"/>
    <dgm:cxn modelId="{A22B8CA4-D187-4644-90AD-989916414B24}" type="presParOf" srcId="{873F492A-5461-40FD-9B12-4506DD59E588}" destId="{2E955EA1-C725-4003-A538-6B01778F852F}" srcOrd="0" destOrd="0" presId="urn:microsoft.com/office/officeart/2005/8/layout/hList1"/>
    <dgm:cxn modelId="{BA53F0C5-78CE-4AC5-B74C-F04E79A9ED60}" type="presParOf" srcId="{2E955EA1-C725-4003-A538-6B01778F852F}" destId="{BFA78B43-AE2A-4391-87CA-4DA2F8BEFA90}" srcOrd="0" destOrd="0" presId="urn:microsoft.com/office/officeart/2005/8/layout/hList1"/>
    <dgm:cxn modelId="{A96D37F5-4438-48DC-877F-07044E68B1BF}" type="presParOf" srcId="{2E955EA1-C725-4003-A538-6B01778F852F}" destId="{FBE63BC5-C59A-47D0-8EEE-887C54822BE3}" srcOrd="1" destOrd="0" presId="urn:microsoft.com/office/officeart/2005/8/layout/hList1"/>
    <dgm:cxn modelId="{969BD345-CFBA-46F4-87F5-F7FC953C2EC7}" type="presParOf" srcId="{873F492A-5461-40FD-9B12-4506DD59E588}" destId="{A6ECD70C-E749-42AF-81A4-889FCF1A1A1C}" srcOrd="1" destOrd="0" presId="urn:microsoft.com/office/officeart/2005/8/layout/hList1"/>
    <dgm:cxn modelId="{AC7DD4E5-4E69-4050-93B7-8554A15A3129}" type="presParOf" srcId="{873F492A-5461-40FD-9B12-4506DD59E588}" destId="{C19B2687-3A28-49D5-ABF3-75FE3E7500FC}" srcOrd="2" destOrd="0" presId="urn:microsoft.com/office/officeart/2005/8/layout/hList1"/>
    <dgm:cxn modelId="{509E484A-C3BE-4388-A1EB-13B2A41A6909}" type="presParOf" srcId="{C19B2687-3A28-49D5-ABF3-75FE3E7500FC}" destId="{05A9AD76-7177-4414-AB68-A751596BD113}" srcOrd="0" destOrd="0" presId="urn:microsoft.com/office/officeart/2005/8/layout/hList1"/>
    <dgm:cxn modelId="{9D70D337-F171-4A15-82EB-F00D0C081F90}" type="presParOf" srcId="{C19B2687-3A28-49D5-ABF3-75FE3E7500FC}" destId="{22B8A573-D1A5-4625-A2A3-44E8CB53C3DF}" srcOrd="1" destOrd="0" presId="urn:microsoft.com/office/officeart/2005/8/layout/hList1"/>
    <dgm:cxn modelId="{76738A20-995D-4B51-B009-2800B3A6C569}" type="presParOf" srcId="{873F492A-5461-40FD-9B12-4506DD59E588}" destId="{A4B07BD3-0123-4FF9-A534-38B304CA8685}" srcOrd="3" destOrd="0" presId="urn:microsoft.com/office/officeart/2005/8/layout/hList1"/>
    <dgm:cxn modelId="{ED719628-82B3-4307-98AC-532B2D8961E7}" type="presParOf" srcId="{873F492A-5461-40FD-9B12-4506DD59E588}" destId="{072A60D4-D1BB-4218-9553-10ECC8033282}" srcOrd="4" destOrd="0" presId="urn:microsoft.com/office/officeart/2005/8/layout/hList1"/>
    <dgm:cxn modelId="{4DA63696-D74E-41FB-A84F-E6BF691963C9}" type="presParOf" srcId="{072A60D4-D1BB-4218-9553-10ECC8033282}" destId="{4869FBF6-B15F-42A2-9CEC-D64AEFFEC8A2}" srcOrd="0" destOrd="0" presId="urn:microsoft.com/office/officeart/2005/8/layout/hList1"/>
    <dgm:cxn modelId="{FA21F560-E605-4A9D-9544-6868A599058A}" type="presParOf" srcId="{072A60D4-D1BB-4218-9553-10ECC8033282}" destId="{C89890C1-CF37-408D-BA27-125AFDB3AAF1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8210" y="2122043"/>
            <a:ext cx="10406380" cy="14375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4A5567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36420" y="3833368"/>
            <a:ext cx="8569960" cy="1711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A5567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A5567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2140" y="1574419"/>
            <a:ext cx="5325618" cy="4517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439150" y="1649729"/>
            <a:ext cx="3321050" cy="3491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A5567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51293" y="387095"/>
            <a:ext cx="464752" cy="389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7537" y="51053"/>
            <a:ext cx="11007725" cy="1000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4A5567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14440" y="1499870"/>
            <a:ext cx="5010150" cy="3450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62552" y="6366129"/>
            <a:ext cx="3917696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2140" y="6366129"/>
            <a:ext cx="2815844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14816" y="6366129"/>
            <a:ext cx="2815844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bg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1275"/>
            <a:ext cx="12242800" cy="688657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1400" y="2584450"/>
            <a:ext cx="7467600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3600" b="1" spc="-150" dirty="0" smtClean="0">
                <a:latin typeface="Times New Roman" pitchFamily="18" charset="0"/>
                <a:cs typeface="Times New Roman" pitchFamily="18" charset="0"/>
              </a:rPr>
              <a:t>Презентация </a:t>
            </a:r>
            <a:r>
              <a:rPr sz="3600" b="1" spc="-225" smtClean="0">
                <a:latin typeface="Times New Roman" pitchFamily="18" charset="0"/>
                <a:cs typeface="Times New Roman" pitchFamily="18" charset="0"/>
              </a:rPr>
              <a:t>образовательн</a:t>
            </a:r>
            <a:r>
              <a:rPr lang="ru-RU" sz="3600" b="1" spc="-225" dirty="0" smtClean="0">
                <a:latin typeface="Times New Roman" pitchFamily="18" charset="0"/>
                <a:cs typeface="Times New Roman" pitchFamily="18" charset="0"/>
              </a:rPr>
              <a:t>ой</a:t>
            </a:r>
            <a:r>
              <a:rPr sz="36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75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3600" b="1" spc="-75" dirty="0" smtClean="0">
                <a:latin typeface="Times New Roman" pitchFamily="18" charset="0"/>
                <a:cs typeface="Times New Roman" pitchFamily="18" charset="0"/>
              </a:rPr>
              <a:t>мы</a:t>
            </a:r>
            <a:r>
              <a:rPr sz="3600" b="1" spc="-7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270">
                <a:latin typeface="Times New Roman" pitchFamily="18" charset="0"/>
                <a:cs typeface="Times New Roman" pitchFamily="18" charset="0"/>
              </a:rPr>
              <a:t>дошкольного</a:t>
            </a:r>
            <a:r>
              <a:rPr sz="3600" b="1" spc="-25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229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sz="3600" b="1" spc="-229" dirty="0" smtClean="0">
                <a:latin typeface="Times New Roman" pitchFamily="18" charset="0"/>
                <a:cs typeface="Times New Roman" pitchFamily="18" charset="0"/>
              </a:rPr>
              <a:t> МБДОУ «Детский сад № 35 комбинированного вида»</a:t>
            </a:r>
            <a:endParaRPr sz="3600" b="1" spc="-7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16400" y="5099050"/>
            <a:ext cx="5105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452245" algn="ctr"/>
            <a:r>
              <a:rPr lang="ru-RU" spc="-10" dirty="0" smtClean="0">
                <a:solidFill>
                  <a:srgbClr val="5A6278"/>
                </a:solidFill>
                <a:latin typeface="Georgia"/>
                <a:cs typeface="Georgia"/>
              </a:rPr>
              <a:t>Ленинградская</a:t>
            </a:r>
            <a:r>
              <a:rPr lang="ru-RU" spc="25" dirty="0" smtClean="0">
                <a:solidFill>
                  <a:srgbClr val="5A6278"/>
                </a:solidFill>
                <a:latin typeface="Georgia"/>
                <a:cs typeface="Georgia"/>
              </a:rPr>
              <a:t> </a:t>
            </a:r>
            <a:r>
              <a:rPr lang="ru-RU" spc="-10" dirty="0" smtClean="0">
                <a:solidFill>
                  <a:srgbClr val="5A6278"/>
                </a:solidFill>
                <a:latin typeface="Georgia"/>
                <a:cs typeface="Georgia"/>
              </a:rPr>
              <a:t>область </a:t>
            </a:r>
          </a:p>
          <a:p>
            <a:pPr marR="1452245" algn="ctr"/>
            <a:r>
              <a:rPr lang="ru-RU" dirty="0" smtClean="0">
                <a:solidFill>
                  <a:srgbClr val="5A6278"/>
                </a:solidFill>
                <a:latin typeface="Georgia"/>
                <a:cs typeface="Georgia"/>
              </a:rPr>
              <a:t>Гатчинский</a:t>
            </a:r>
            <a:r>
              <a:rPr lang="ru-RU" spc="-60" dirty="0" smtClean="0">
                <a:solidFill>
                  <a:srgbClr val="5A6278"/>
                </a:solidFill>
                <a:latin typeface="Georgia"/>
                <a:cs typeface="Georgia"/>
              </a:rPr>
              <a:t> </a:t>
            </a:r>
            <a:r>
              <a:rPr lang="ru-RU" spc="-20" dirty="0" smtClean="0">
                <a:solidFill>
                  <a:srgbClr val="5A6278"/>
                </a:solidFill>
                <a:latin typeface="Georgia"/>
                <a:cs typeface="Georgia"/>
              </a:rPr>
              <a:t>район </a:t>
            </a:r>
          </a:p>
          <a:p>
            <a:pPr marR="1452245" algn="ctr"/>
            <a:r>
              <a:rPr lang="ru-RU" spc="-20" dirty="0">
                <a:solidFill>
                  <a:srgbClr val="5A6278"/>
                </a:solidFill>
                <a:latin typeface="Georgia"/>
                <a:cs typeface="Georgia"/>
              </a:rPr>
              <a:t>г</a:t>
            </a:r>
            <a:r>
              <a:rPr lang="ru-RU" spc="-20" dirty="0" smtClean="0">
                <a:solidFill>
                  <a:srgbClr val="5A6278"/>
                </a:solidFill>
                <a:latin typeface="Georgia"/>
                <a:cs typeface="Georgia"/>
              </a:rPr>
              <a:t>. Коммунар </a:t>
            </a:r>
          </a:p>
          <a:p>
            <a:pPr marR="1452245" algn="ctr"/>
            <a:r>
              <a:rPr lang="ru-RU" spc="-20" dirty="0" smtClean="0">
                <a:solidFill>
                  <a:srgbClr val="5A6278"/>
                </a:solidFill>
                <a:latin typeface="Georgia"/>
                <a:cs typeface="Georgia"/>
              </a:rPr>
              <a:t>2024 г.</a:t>
            </a:r>
            <a:endParaRPr lang="ru-RU" dirty="0">
              <a:latin typeface="Georgia"/>
              <a:cs typeface="Georgia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59000" y="1136650"/>
            <a:ext cx="7696200" cy="695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ts val="1510"/>
              </a:lnSpc>
              <a:spcBef>
                <a:spcPts val="100"/>
              </a:spcBef>
            </a:pPr>
            <a:r>
              <a:rPr lang="ru-RU" dirty="0" smtClean="0">
                <a:solidFill>
                  <a:srgbClr val="5A6278"/>
                </a:solidFill>
                <a:latin typeface="Georgia"/>
                <a:cs typeface="Georgia"/>
              </a:rPr>
              <a:t>Муниципальное</a:t>
            </a:r>
            <a:r>
              <a:rPr lang="ru-RU" spc="-70" dirty="0" smtClean="0">
                <a:solidFill>
                  <a:srgbClr val="5A6278"/>
                </a:solidFill>
                <a:latin typeface="Georgia"/>
                <a:cs typeface="Georgia"/>
              </a:rPr>
              <a:t> </a:t>
            </a:r>
            <a:r>
              <a:rPr lang="ru-RU" dirty="0" smtClean="0">
                <a:solidFill>
                  <a:srgbClr val="5A6278"/>
                </a:solidFill>
                <a:latin typeface="Georgia"/>
                <a:cs typeface="Georgia"/>
              </a:rPr>
              <a:t>бюджетное</a:t>
            </a:r>
            <a:r>
              <a:rPr lang="ru-RU" spc="-55" dirty="0" smtClean="0">
                <a:solidFill>
                  <a:srgbClr val="5A6278"/>
                </a:solidFill>
                <a:latin typeface="Georgia"/>
                <a:cs typeface="Georgia"/>
              </a:rPr>
              <a:t> </a:t>
            </a:r>
            <a:r>
              <a:rPr lang="ru-RU" spc="-10" dirty="0" smtClean="0">
                <a:solidFill>
                  <a:srgbClr val="5A6278"/>
                </a:solidFill>
                <a:latin typeface="Georgia"/>
                <a:cs typeface="Georgia"/>
              </a:rPr>
              <a:t>дошкольное</a:t>
            </a:r>
            <a:endParaRPr lang="ru-RU" dirty="0" smtClean="0">
              <a:latin typeface="Georgia"/>
              <a:cs typeface="Georgia"/>
            </a:endParaRPr>
          </a:p>
          <a:p>
            <a:pPr marL="12700" algn="ctr">
              <a:lnSpc>
                <a:spcPts val="1490"/>
              </a:lnSpc>
            </a:pPr>
            <a:r>
              <a:rPr lang="ru-RU" dirty="0" smtClean="0">
                <a:solidFill>
                  <a:srgbClr val="5A6278"/>
                </a:solidFill>
                <a:latin typeface="Georgia"/>
                <a:cs typeface="Georgia"/>
              </a:rPr>
              <a:t>образовательное</a:t>
            </a:r>
            <a:r>
              <a:rPr lang="ru-RU" spc="-65" dirty="0" smtClean="0">
                <a:solidFill>
                  <a:srgbClr val="5A6278"/>
                </a:solidFill>
                <a:latin typeface="Georgia"/>
                <a:cs typeface="Georgia"/>
              </a:rPr>
              <a:t> </a:t>
            </a:r>
            <a:r>
              <a:rPr lang="ru-RU" spc="-10" dirty="0" smtClean="0">
                <a:solidFill>
                  <a:srgbClr val="5A6278"/>
                </a:solidFill>
                <a:latin typeface="Georgia"/>
                <a:cs typeface="Georgia"/>
              </a:rPr>
              <a:t>учреждение</a:t>
            </a:r>
            <a:endParaRPr lang="ru-RU" dirty="0" smtClean="0">
              <a:latin typeface="Georgia"/>
              <a:cs typeface="Georgia"/>
            </a:endParaRPr>
          </a:p>
          <a:p>
            <a:pPr marL="12700" algn="ctr">
              <a:lnSpc>
                <a:spcPts val="1660"/>
              </a:lnSpc>
            </a:pPr>
            <a:r>
              <a:rPr lang="ru-RU" dirty="0" smtClean="0">
                <a:solidFill>
                  <a:srgbClr val="5A6278"/>
                </a:solidFill>
                <a:latin typeface="Georgia"/>
                <a:cs typeface="Georgia"/>
              </a:rPr>
              <a:t>«Детский</a:t>
            </a:r>
            <a:r>
              <a:rPr lang="ru-RU" spc="-50" dirty="0" smtClean="0">
                <a:solidFill>
                  <a:srgbClr val="5A6278"/>
                </a:solidFill>
                <a:latin typeface="Georgia"/>
                <a:cs typeface="Georgia"/>
              </a:rPr>
              <a:t> </a:t>
            </a:r>
            <a:r>
              <a:rPr lang="ru-RU" dirty="0" smtClean="0">
                <a:solidFill>
                  <a:srgbClr val="5A6278"/>
                </a:solidFill>
                <a:latin typeface="Georgia"/>
                <a:cs typeface="Georgia"/>
              </a:rPr>
              <a:t>сад</a:t>
            </a:r>
            <a:r>
              <a:rPr lang="ru-RU" spc="-35" dirty="0" smtClean="0">
                <a:solidFill>
                  <a:srgbClr val="5A6278"/>
                </a:solidFill>
                <a:latin typeface="Georgia"/>
                <a:cs typeface="Georgia"/>
              </a:rPr>
              <a:t> </a:t>
            </a:r>
            <a:r>
              <a:rPr lang="ru-RU" spc="-25" dirty="0" smtClean="0">
                <a:solidFill>
                  <a:srgbClr val="5A6278"/>
                </a:solidFill>
                <a:latin typeface="Georgia"/>
                <a:cs typeface="Georgia"/>
              </a:rPr>
              <a:t>№35 комбинированного вида»</a:t>
            </a:r>
            <a:endParaRPr lang="ru-RU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2"/>
          <p:cNvGrpSpPr/>
          <p:nvPr/>
        </p:nvGrpSpPr>
        <p:grpSpPr>
          <a:xfrm>
            <a:off x="9398000" y="1365250"/>
            <a:ext cx="2644140" cy="4284345"/>
            <a:chOff x="7982711" y="1374647"/>
            <a:chExt cx="3710940" cy="4284345"/>
          </a:xfrm>
        </p:grpSpPr>
        <p:sp>
          <p:nvSpPr>
            <p:cNvPr id="4" name="object 3"/>
            <p:cNvSpPr/>
            <p:nvPr/>
          </p:nvSpPr>
          <p:spPr>
            <a:xfrm>
              <a:off x="7982711" y="1374647"/>
              <a:ext cx="3710940" cy="4284345"/>
            </a:xfrm>
            <a:custGeom>
              <a:avLst/>
              <a:gdLst/>
              <a:ahLst/>
              <a:cxnLst/>
              <a:rect l="l" t="t" r="r" b="b"/>
              <a:pathLst>
                <a:path w="3710940" h="4284345">
                  <a:moveTo>
                    <a:pt x="3710940" y="0"/>
                  </a:moveTo>
                  <a:lnTo>
                    <a:pt x="0" y="2141981"/>
                  </a:lnTo>
                  <a:lnTo>
                    <a:pt x="3710940" y="4283964"/>
                  </a:lnTo>
                  <a:lnTo>
                    <a:pt x="371094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4"/>
            <p:cNvSpPr/>
            <p:nvPr/>
          </p:nvSpPr>
          <p:spPr>
            <a:xfrm>
              <a:off x="8633459" y="1744979"/>
              <a:ext cx="3049905" cy="3522345"/>
            </a:xfrm>
            <a:custGeom>
              <a:avLst/>
              <a:gdLst/>
              <a:ahLst/>
              <a:cxnLst/>
              <a:rect l="l" t="t" r="r" b="b"/>
              <a:pathLst>
                <a:path w="3049904" h="3522345">
                  <a:moveTo>
                    <a:pt x="3049524" y="0"/>
                  </a:moveTo>
                  <a:lnTo>
                    <a:pt x="0" y="1760982"/>
                  </a:lnTo>
                  <a:lnTo>
                    <a:pt x="3049524" y="3521964"/>
                  </a:lnTo>
                  <a:lnTo>
                    <a:pt x="3049524" y="0"/>
                  </a:lnTo>
                  <a:close/>
                </a:path>
              </a:pathLst>
            </a:custGeom>
            <a:solidFill>
              <a:srgbClr val="2F35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0160000" y="3117850"/>
            <a:ext cx="1905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ru-RU" sz="1600" b="1" spc="-1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Содержательный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985" algn="ctr">
              <a:lnSpc>
                <a:spcPct val="100000"/>
              </a:lnSpc>
              <a:spcBef>
                <a:spcPts val="10"/>
              </a:spcBef>
            </a:pPr>
            <a:r>
              <a:rPr lang="ru-RU" sz="1600" b="1" spc="-1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b="1" spc="-1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аздел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1200" y="603250"/>
            <a:ext cx="960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spc="-1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</a:t>
            </a:r>
            <a:r>
              <a:rPr lang="ru-RU" sz="2800" b="1" spc="-14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-5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содержательного</a:t>
            </a:r>
            <a:r>
              <a:rPr lang="ru-RU" sz="2800" b="1" spc="-85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-2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раздела</a:t>
            </a:r>
            <a:r>
              <a:rPr lang="ru-RU" sz="2800" b="1" spc="-85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</a:t>
            </a:r>
            <a:r>
              <a:rPr lang="ru-RU" sz="2800" b="1" spc="-114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ject 8"/>
          <p:cNvSpPr/>
          <p:nvPr/>
        </p:nvSpPr>
        <p:spPr>
          <a:xfrm>
            <a:off x="635000" y="1212850"/>
            <a:ext cx="10170160" cy="0"/>
          </a:xfrm>
          <a:custGeom>
            <a:avLst/>
            <a:gdLst/>
            <a:ahLst/>
            <a:cxnLst/>
            <a:rect l="l" t="t" r="r" b="b"/>
            <a:pathLst>
              <a:path w="10170160">
                <a:moveTo>
                  <a:pt x="0" y="0"/>
                </a:moveTo>
                <a:lnTo>
                  <a:pt x="10170160" y="0"/>
                </a:lnTo>
              </a:path>
            </a:pathLst>
          </a:custGeom>
          <a:ln w="28956">
            <a:solidFill>
              <a:srgbClr val="1F47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0200" y="1289050"/>
            <a:ext cx="585215" cy="585215"/>
          </a:xfrm>
          <a:prstGeom prst="rect">
            <a:avLst/>
          </a:prstGeom>
        </p:spPr>
      </p:pic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939800" y="128905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Включает в себя: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endParaRPr kumimoji="0" lang="ru-RU" sz="24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endParaRPr kumimoji="0" lang="ru-RU" sz="24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07600" y="1365250"/>
            <a:ext cx="685800" cy="614172"/>
          </a:xfrm>
          <a:prstGeom prst="rect">
            <a:avLst/>
          </a:prstGeom>
        </p:spPr>
      </p:pic>
      <p:pic>
        <p:nvPicPr>
          <p:cNvPr id="15" name="object 2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64600" y="1898650"/>
            <a:ext cx="609600" cy="608076"/>
          </a:xfrm>
          <a:prstGeom prst="rect">
            <a:avLst/>
          </a:prstGeom>
        </p:spPr>
      </p:pic>
      <p:pic>
        <p:nvPicPr>
          <p:cNvPr id="16" name="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940800" y="4337050"/>
            <a:ext cx="685800" cy="609600"/>
          </a:xfrm>
          <a:prstGeom prst="rect">
            <a:avLst/>
          </a:prstGeom>
        </p:spPr>
      </p:pic>
      <p:pic>
        <p:nvPicPr>
          <p:cNvPr id="17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236200" y="5022850"/>
            <a:ext cx="609600" cy="609600"/>
          </a:xfrm>
          <a:prstGeom prst="rect">
            <a:avLst/>
          </a:prstGeom>
        </p:spPr>
      </p:pic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54000" y="2051050"/>
          <a:ext cx="9067800" cy="2804160"/>
        </p:xfrm>
        <a:graphic>
          <a:graphicData uri="http://schemas.openxmlformats.org/drawingml/2006/table">
            <a:tbl>
              <a:tblPr/>
              <a:tblGrid>
                <a:gridCol w="906780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Задачи и содержание образования (обучения и воспитания) по образовательным областям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Социально-коммуникативное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Познавательное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Речевое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Художественно-эстетическое развитие</a:t>
                      </a:r>
                      <a:endParaRPr lang="ru-RU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Физическое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endParaRPr lang="ru-RU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kern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Вариативные формы, способы, методы и средства реализации </a:t>
                      </a:r>
                      <a:r>
                        <a:rPr lang="ru-RU" sz="1400" b="0" kern="0" spc="-5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Программы</a:t>
                      </a:r>
                      <a:endParaRPr lang="ru-RU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Особенности образовательной деятельности разных видов и культурных практик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Способы и направления поддержки детской инициативы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Особенности взаимодействия педагогического коллектива с семьями обучающихся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Направления и задачи коррекционно-развивающей работы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Содержание  коррекционно-развивающей работы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</a:t>
                      </a: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абочая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программа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воспитания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1200" y="329496"/>
            <a:ext cx="10287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Описание образовательной деятельности в соответствии с направлениями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ребенка представлены в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пяти образовательных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областях.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 определяет содержательные линии образовательной деятельности,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реализуемые ДОО по основным направлениям развития детей дошкольного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возраста (социально - коммуникативного, познавательного, речевого,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художественно эстетического, физического развития).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каждой образовательной области сформулированы задачи и содержание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образовательной деятельности, предусмотренное для освоения в каждой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возрастной группе детей в возрасте от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полутора до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семи-восьми лет.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Представлены задачи воспитания, направленные на приобщение детей к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ценностям российского народа, формирование у них ценностного отношения к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окружающему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миру.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9800" y="679450"/>
            <a:ext cx="10058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</a:rPr>
              <a:t>Взаимодействие педагогического коллектива</a:t>
            </a:r>
          </a:p>
          <a:p>
            <a:pPr algn="ctr"/>
            <a:r>
              <a:rPr lang="ru-RU" sz="3200" b="1" dirty="0">
                <a:solidFill>
                  <a:srgbClr val="0070C0"/>
                </a:solidFill>
              </a:rPr>
              <a:t>с семьями </a:t>
            </a:r>
            <a:r>
              <a:rPr lang="ru-RU" sz="3200" b="1" dirty="0" smtClean="0">
                <a:solidFill>
                  <a:srgbClr val="0070C0"/>
                </a:solidFill>
              </a:rPr>
              <a:t>обучающихся</a:t>
            </a:r>
          </a:p>
          <a:p>
            <a:pPr algn="ctr"/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Главными целями взаимодействия педагогического коллектива ДОО с семьями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обучающихся дошкольного возраста являются: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обеспечение психолого-педагогической поддержки семьи и повышение компетентности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родителей (законных представителей) в вопросах образования, охраны и укрепления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здоровья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детей раннего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 дошкольного возрастов;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обеспечение единства подходов к воспитанию и обучению детей в условиях ДОО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 семьи;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повышение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воспитательного потенциала семьи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2"/>
          <p:cNvGrpSpPr/>
          <p:nvPr/>
        </p:nvGrpSpPr>
        <p:grpSpPr>
          <a:xfrm>
            <a:off x="9550400" y="1746250"/>
            <a:ext cx="2567940" cy="4284345"/>
            <a:chOff x="7982711" y="1374647"/>
            <a:chExt cx="3710940" cy="4284345"/>
          </a:xfrm>
        </p:grpSpPr>
        <p:sp>
          <p:nvSpPr>
            <p:cNvPr id="4" name="object 3"/>
            <p:cNvSpPr/>
            <p:nvPr/>
          </p:nvSpPr>
          <p:spPr>
            <a:xfrm>
              <a:off x="7982711" y="1374647"/>
              <a:ext cx="3710940" cy="4284345"/>
            </a:xfrm>
            <a:custGeom>
              <a:avLst/>
              <a:gdLst/>
              <a:ahLst/>
              <a:cxnLst/>
              <a:rect l="l" t="t" r="r" b="b"/>
              <a:pathLst>
                <a:path w="3710940" h="4284345">
                  <a:moveTo>
                    <a:pt x="3710940" y="0"/>
                  </a:moveTo>
                  <a:lnTo>
                    <a:pt x="0" y="2141981"/>
                  </a:lnTo>
                  <a:lnTo>
                    <a:pt x="3710940" y="4283964"/>
                  </a:lnTo>
                  <a:lnTo>
                    <a:pt x="371094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4"/>
            <p:cNvSpPr/>
            <p:nvPr/>
          </p:nvSpPr>
          <p:spPr>
            <a:xfrm>
              <a:off x="8633459" y="1744979"/>
              <a:ext cx="3049905" cy="3522345"/>
            </a:xfrm>
            <a:custGeom>
              <a:avLst/>
              <a:gdLst/>
              <a:ahLst/>
              <a:cxnLst/>
              <a:rect l="l" t="t" r="r" b="b"/>
              <a:pathLst>
                <a:path w="3049904" h="3522345">
                  <a:moveTo>
                    <a:pt x="3049524" y="0"/>
                  </a:moveTo>
                  <a:lnTo>
                    <a:pt x="0" y="1760982"/>
                  </a:lnTo>
                  <a:lnTo>
                    <a:pt x="3049524" y="3521964"/>
                  </a:lnTo>
                  <a:lnTo>
                    <a:pt x="3049524" y="0"/>
                  </a:lnTo>
                  <a:close/>
                </a:path>
              </a:pathLst>
            </a:custGeom>
            <a:solidFill>
              <a:srgbClr val="2F35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0160000" y="3575050"/>
            <a:ext cx="208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Организационный раздел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5000" y="679450"/>
            <a:ext cx="1074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800" b="1" spc="-1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</a:t>
            </a:r>
            <a:r>
              <a:rPr lang="ru-RU" sz="2800" b="1" spc="-11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-1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организационного</a:t>
            </a:r>
            <a:r>
              <a:rPr lang="ru-RU" sz="2800" b="1" spc="-13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-1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раздела</a:t>
            </a:r>
            <a:r>
              <a:rPr lang="ru-RU" sz="2800" b="1" spc="-1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-7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</a:t>
            </a:r>
            <a:r>
              <a:rPr lang="ru-RU" sz="2800" b="1" spc="-114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spc="-55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5000" y="1212850"/>
            <a:ext cx="10438765" cy="0"/>
          </a:xfrm>
          <a:custGeom>
            <a:avLst/>
            <a:gdLst/>
            <a:ahLst/>
            <a:cxnLst/>
            <a:rect l="l" t="t" r="r" b="b"/>
            <a:pathLst>
              <a:path w="10438765">
                <a:moveTo>
                  <a:pt x="0" y="0"/>
                </a:moveTo>
                <a:lnTo>
                  <a:pt x="10438384" y="0"/>
                </a:lnTo>
              </a:path>
            </a:pathLst>
          </a:custGeom>
          <a:ln w="28956">
            <a:solidFill>
              <a:srgbClr val="1F47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787400" y="128905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5663" algn="r"/>
              </a:tabLst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Включает в себя: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5663" algn="r"/>
              </a:tabLst>
            </a:pP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800" y="1289050"/>
            <a:ext cx="585215" cy="585215"/>
          </a:xfrm>
          <a:prstGeom prst="rect">
            <a:avLst/>
          </a:prstGeom>
        </p:spPr>
      </p:pic>
      <p:pic>
        <p:nvPicPr>
          <p:cNvPr id="11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60000" y="1670050"/>
            <a:ext cx="587019" cy="594360"/>
          </a:xfrm>
          <a:prstGeom prst="rect">
            <a:avLst/>
          </a:prstGeom>
        </p:spPr>
      </p:pic>
      <p:pic>
        <p:nvPicPr>
          <p:cNvPr id="12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169400" y="2355850"/>
            <a:ext cx="609600" cy="533400"/>
          </a:xfrm>
          <a:prstGeom prst="rect">
            <a:avLst/>
          </a:prstGeom>
        </p:spPr>
      </p:pic>
      <p:pic>
        <p:nvPicPr>
          <p:cNvPr id="13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160000" y="5327650"/>
            <a:ext cx="533400" cy="533400"/>
          </a:xfrm>
          <a:prstGeom prst="rect">
            <a:avLst/>
          </a:prstGeom>
        </p:spPr>
      </p:pic>
      <p:pic>
        <p:nvPicPr>
          <p:cNvPr id="14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940800" y="4565650"/>
            <a:ext cx="527304" cy="528828"/>
          </a:xfrm>
          <a:prstGeom prst="rect">
            <a:avLst/>
          </a:prstGeom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482601" y="1898651"/>
          <a:ext cx="8762999" cy="2666999"/>
        </p:xfrm>
        <a:graphic>
          <a:graphicData uri="http://schemas.openxmlformats.org/drawingml/2006/table">
            <a:tbl>
              <a:tblPr/>
              <a:tblGrid>
                <a:gridCol w="8762999"/>
              </a:tblGrid>
              <a:tr h="2963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Психолого-педагогические условия реализации Программы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Особенности организации развивающей предметно-пространственной среды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6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Материально-техническое обеспечение Программы, обеспеченность методическими материалами и средствами обучения и воспитания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6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Перечень литературных, музыкальных, художественных, анимационных произведений для реализации Программы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Кадровые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условия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реализации</a:t>
                      </a: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Режим и распорядок дня в дошкольных группах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Календарный план воспитательной работы</a:t>
                      </a:r>
                      <a:endParaRPr lang="ru-RU" sz="11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7400" y="190996"/>
            <a:ext cx="83947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Материально-технического обеспечения Программы, обеспеченности</a:t>
            </a:r>
          </a:p>
          <a:p>
            <a:pPr algn="ctr"/>
            <a:r>
              <a:rPr lang="ru-RU" sz="2000" b="1" dirty="0">
                <a:solidFill>
                  <a:srgbClr val="0070C0"/>
                </a:solidFill>
              </a:rPr>
              <a:t>методическими материалами и средствами обучения и воспитания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дошкольном учреждении созданы материально-технические условия,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обеспечивающие: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достижения обучающимися планируемых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результатов освоения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образовательной программы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учреждения.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Выполнены требования санитарно-эпидемиологических правил и гигиенических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нормативов, содержащихся в СП 2.4.3648-20,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2.3/2.4.3590-20 «Санитарно-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эпидемиологические требования к организации общественного питания населения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утверждённых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постановлением Главного государственного санитарного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врача Российской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Федерации от 27 октября 2020 г. № 32 (зарегистрировано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Министерством юстиции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Российской Федерации 11 ноября 2020 г., регистрационный № 60833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действующим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1 января 2027 года (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далее-СанПиН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2.3/2.4.3590-20),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1.2.3685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242800" cy="684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2000" y="603250"/>
            <a:ext cx="7772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0000"/>
              </a:lnSpc>
            </a:pPr>
            <a:r>
              <a:rPr lang="ru-RU" sz="2000" spc="-15" dirty="0" err="1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Общебразовательная</a:t>
            </a:r>
            <a:r>
              <a:rPr lang="ru-RU" sz="2000" spc="-15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программа дошкольного образования – образовательная программа МБДОУ «Детский сад № 35 комбинированного вида» является документом, представляющим модель образовательного процесса охватывающего основные направления развития ребёнка дошкольного возраста (с 1,6 до 7 (8) лет), все виды деятельности детей с учётом приоритетности в каждом возрастном периоде.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3" name="Стрелка вправо с вырезом 2"/>
          <p:cNvSpPr/>
          <p:nvPr/>
        </p:nvSpPr>
        <p:spPr>
          <a:xfrm>
            <a:off x="330200" y="527050"/>
            <a:ext cx="2819400" cy="2133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63600" y="128905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 ДО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0200" y="3194050"/>
            <a:ext cx="9372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spc="-1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 рабочей группы разработчиков ОП ДО :</a:t>
            </a:r>
          </a:p>
          <a:p>
            <a:r>
              <a:rPr lang="ru-RU" sz="2000" spc="-1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Заведующий: Афанасьева Любовь Александровна</a:t>
            </a:r>
          </a:p>
          <a:p>
            <a:r>
              <a:rPr lang="ru-RU" sz="2000" spc="-1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Заместитель заведующего по УВР: Ильина Ирина Сергеевна</a:t>
            </a:r>
          </a:p>
          <a:p>
            <a:r>
              <a:rPr lang="ru-RU" sz="2000" spc="-1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Старший  методист: Макарычева  Надежда Николаевна</a:t>
            </a:r>
          </a:p>
          <a:p>
            <a:r>
              <a:rPr lang="ru-RU" sz="2000" spc="-1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Воспитатель: </a:t>
            </a:r>
            <a:r>
              <a:rPr lang="ru-RU" sz="2000" spc="-1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Воинова</a:t>
            </a:r>
            <a:r>
              <a:rPr lang="ru-RU" sz="2000" spc="-1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Оксана Филипповна</a:t>
            </a:r>
          </a:p>
          <a:p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с вырезом 5"/>
          <p:cNvSpPr/>
          <p:nvPr/>
        </p:nvSpPr>
        <p:spPr>
          <a:xfrm rot="10800000">
            <a:off x="8102600" y="3651250"/>
            <a:ext cx="3962400" cy="25908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636000" y="4413250"/>
            <a:ext cx="3124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Состав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рабочей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группы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7"/>
          <p:cNvSpPr/>
          <p:nvPr/>
        </p:nvSpPr>
        <p:spPr>
          <a:xfrm>
            <a:off x="601980" y="908050"/>
            <a:ext cx="10993120" cy="0"/>
          </a:xfrm>
          <a:custGeom>
            <a:avLst/>
            <a:gdLst/>
            <a:ahLst/>
            <a:cxnLst/>
            <a:rect l="l" t="t" r="r" b="b"/>
            <a:pathLst>
              <a:path w="10993120">
                <a:moveTo>
                  <a:pt x="10992612" y="0"/>
                </a:moveTo>
                <a:lnTo>
                  <a:pt x="0" y="0"/>
                </a:lnTo>
              </a:path>
            </a:pathLst>
          </a:custGeom>
          <a:ln w="28956">
            <a:solidFill>
              <a:srgbClr val="2F35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787400" y="450850"/>
            <a:ext cx="35509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800" b="1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Особенности ОП ДО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2200" y="1517650"/>
            <a:ext cx="447979" cy="52882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01800" y="1746250"/>
            <a:ext cx="5649303" cy="3103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ru-RU" b="1" spc="-1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ИМЕЕТ</a:t>
            </a:r>
            <a:r>
              <a:rPr lang="ru-RU" b="1" spc="-2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СТАТУС</a:t>
            </a:r>
            <a:r>
              <a:rPr lang="ru-RU" b="1" spc="-35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4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НОРМАТИВНОГО </a:t>
            </a:r>
            <a:r>
              <a:rPr lang="ru-RU" b="1" spc="-1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ДОКУМЕНТА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5000" y="1517650"/>
            <a:ext cx="3000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pc="-5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30400" y="2127250"/>
            <a:ext cx="6168996" cy="3103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marR="673100" indent="368300">
              <a:lnSpc>
                <a:spcPts val="1700"/>
              </a:lnSpc>
            </a:pPr>
            <a:r>
              <a:rPr lang="ru-RU" i="1" spc="-25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ЯВЛЯЕТСЯ</a:t>
            </a:r>
            <a:r>
              <a:rPr lang="ru-RU" i="1" spc="2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spc="-4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ОБЯЗАТЕЛЬНОЙ</a:t>
            </a:r>
            <a:r>
              <a:rPr lang="ru-RU" i="1" spc="-25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spc="-5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i="1" spc="-1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ИСПОЛНЕНИЮ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ject 3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78000" y="2127250"/>
            <a:ext cx="544398" cy="533400"/>
          </a:xfrm>
          <a:prstGeom prst="rect">
            <a:avLst/>
          </a:prstGeom>
        </p:spPr>
      </p:pic>
      <p:pic>
        <p:nvPicPr>
          <p:cNvPr id="9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92200" y="3270250"/>
            <a:ext cx="502687" cy="57607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35000" y="3270250"/>
            <a:ext cx="3577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spc="-5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78000" y="3194050"/>
            <a:ext cx="6121400" cy="8402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 marR="5080">
              <a:lnSpc>
                <a:spcPct val="89900"/>
              </a:lnSpc>
              <a:spcBef>
                <a:spcPts val="295"/>
              </a:spcBef>
            </a:pPr>
            <a:r>
              <a:rPr lang="ru-RU" b="1" spc="-25" dirty="0" smtClean="0">
                <a:solidFill>
                  <a:srgbClr val="4A5567"/>
                </a:solidFill>
                <a:latin typeface="Calibri"/>
                <a:cs typeface="Calibri"/>
              </a:rPr>
              <a:t>ОПРЕДЕЛЯЕТ</a:t>
            </a:r>
            <a:r>
              <a:rPr lang="ru-RU" b="1" spc="-30" dirty="0" smtClean="0">
                <a:solidFill>
                  <a:srgbClr val="4A5567"/>
                </a:solidFill>
                <a:latin typeface="Calibri"/>
                <a:cs typeface="Calibri"/>
              </a:rPr>
              <a:t> </a:t>
            </a:r>
            <a:r>
              <a:rPr lang="ru-RU" b="1" spc="-20" dirty="0" smtClean="0">
                <a:solidFill>
                  <a:srgbClr val="4A5567"/>
                </a:solidFill>
                <a:latin typeface="Calibri"/>
                <a:cs typeface="Calibri"/>
              </a:rPr>
              <a:t>ЕДИНЫЕ</a:t>
            </a:r>
            <a:r>
              <a:rPr lang="ru-RU" b="1" spc="-60" dirty="0" smtClean="0">
                <a:solidFill>
                  <a:srgbClr val="4A5567"/>
                </a:solidFill>
                <a:latin typeface="Calibri"/>
                <a:cs typeface="Calibri"/>
              </a:rPr>
              <a:t> </a:t>
            </a:r>
            <a:r>
              <a:rPr lang="ru-RU" b="1" dirty="0" smtClean="0">
                <a:solidFill>
                  <a:srgbClr val="4A5567"/>
                </a:solidFill>
                <a:latin typeface="Calibri"/>
                <a:cs typeface="Calibri"/>
              </a:rPr>
              <a:t>ДЛЯ</a:t>
            </a:r>
            <a:r>
              <a:rPr lang="ru-RU" b="1" spc="-45" dirty="0" smtClean="0">
                <a:solidFill>
                  <a:srgbClr val="4A5567"/>
                </a:solidFill>
                <a:latin typeface="Calibri"/>
                <a:cs typeface="Calibri"/>
              </a:rPr>
              <a:t> </a:t>
            </a:r>
            <a:r>
              <a:rPr lang="ru-RU" b="1" dirty="0" smtClean="0">
                <a:solidFill>
                  <a:srgbClr val="4A5567"/>
                </a:solidFill>
                <a:latin typeface="Calibri"/>
                <a:cs typeface="Calibri"/>
              </a:rPr>
              <a:t>РФ</a:t>
            </a:r>
            <a:r>
              <a:rPr lang="ru-RU" b="1" spc="-55" dirty="0" smtClean="0">
                <a:solidFill>
                  <a:srgbClr val="4A5567"/>
                </a:solidFill>
                <a:latin typeface="Calibri"/>
                <a:cs typeface="Calibri"/>
              </a:rPr>
              <a:t> </a:t>
            </a:r>
            <a:r>
              <a:rPr lang="ru-RU" b="1" spc="-25" dirty="0" smtClean="0">
                <a:solidFill>
                  <a:srgbClr val="4A5567"/>
                </a:solidFill>
                <a:latin typeface="Calibri"/>
                <a:cs typeface="Calibri"/>
              </a:rPr>
              <a:t>БАЗОВЫЕ</a:t>
            </a:r>
            <a:r>
              <a:rPr lang="ru-RU" b="1" spc="-45" dirty="0" smtClean="0">
                <a:solidFill>
                  <a:srgbClr val="4A5567"/>
                </a:solidFill>
                <a:latin typeface="Calibri"/>
                <a:cs typeface="Calibri"/>
              </a:rPr>
              <a:t> </a:t>
            </a:r>
            <a:r>
              <a:rPr lang="ru-RU" b="1" spc="-10" dirty="0" smtClean="0">
                <a:solidFill>
                  <a:srgbClr val="4A5567"/>
                </a:solidFill>
                <a:latin typeface="Calibri"/>
                <a:cs typeface="Calibri"/>
              </a:rPr>
              <a:t>ОБЪЕМ </a:t>
            </a:r>
            <a:r>
              <a:rPr lang="ru-RU" b="1" dirty="0" smtClean="0">
                <a:solidFill>
                  <a:srgbClr val="4A5567"/>
                </a:solidFill>
                <a:latin typeface="Calibri"/>
                <a:cs typeface="Calibri"/>
              </a:rPr>
              <a:t>И</a:t>
            </a:r>
            <a:r>
              <a:rPr lang="ru-RU" b="1" spc="-60" dirty="0" smtClean="0">
                <a:solidFill>
                  <a:srgbClr val="4A5567"/>
                </a:solidFill>
                <a:latin typeface="Calibri"/>
                <a:cs typeface="Calibri"/>
              </a:rPr>
              <a:t> </a:t>
            </a:r>
            <a:r>
              <a:rPr lang="ru-RU" b="1" spc="-30" dirty="0" smtClean="0">
                <a:solidFill>
                  <a:srgbClr val="4A5567"/>
                </a:solidFill>
                <a:latin typeface="Calibri"/>
                <a:cs typeface="Calibri"/>
              </a:rPr>
              <a:t>СОДЕРЖАНИЕ</a:t>
            </a:r>
            <a:r>
              <a:rPr lang="ru-RU" b="1" spc="-10" dirty="0" smtClean="0">
                <a:solidFill>
                  <a:srgbClr val="4A5567"/>
                </a:solidFill>
                <a:latin typeface="Calibri"/>
                <a:cs typeface="Calibri"/>
              </a:rPr>
              <a:t> </a:t>
            </a:r>
            <a:r>
              <a:rPr lang="ru-RU" b="1" dirty="0" smtClean="0">
                <a:solidFill>
                  <a:srgbClr val="4A5567"/>
                </a:solidFill>
                <a:latin typeface="Calibri"/>
                <a:cs typeface="Calibri"/>
              </a:rPr>
              <a:t>ДО</a:t>
            </a:r>
            <a:r>
              <a:rPr lang="ru-RU" b="1" spc="-40" dirty="0" smtClean="0">
                <a:solidFill>
                  <a:srgbClr val="4A5567"/>
                </a:solidFill>
                <a:latin typeface="Calibri"/>
                <a:cs typeface="Calibri"/>
              </a:rPr>
              <a:t> </a:t>
            </a:r>
            <a:r>
              <a:rPr lang="ru-RU" b="1" dirty="0" smtClean="0">
                <a:solidFill>
                  <a:srgbClr val="4A5567"/>
                </a:solidFill>
                <a:latin typeface="Calibri"/>
                <a:cs typeface="Calibri"/>
              </a:rPr>
              <a:t>И</a:t>
            </a:r>
            <a:r>
              <a:rPr lang="ru-RU" b="1" spc="-60" dirty="0" smtClean="0">
                <a:solidFill>
                  <a:srgbClr val="4A5567"/>
                </a:solidFill>
                <a:latin typeface="Calibri"/>
                <a:cs typeface="Calibri"/>
              </a:rPr>
              <a:t> </a:t>
            </a:r>
            <a:r>
              <a:rPr lang="ru-RU" b="1" spc="-10" dirty="0" smtClean="0">
                <a:solidFill>
                  <a:srgbClr val="4A5567"/>
                </a:solidFill>
                <a:latin typeface="Calibri"/>
                <a:cs typeface="Calibri"/>
              </a:rPr>
              <a:t>ПЛАНИРУЕМЫЕ </a:t>
            </a:r>
            <a:r>
              <a:rPr lang="ru-RU" b="1" spc="-70" dirty="0" smtClean="0">
                <a:solidFill>
                  <a:srgbClr val="4A5567"/>
                </a:solidFill>
                <a:latin typeface="Calibri"/>
                <a:cs typeface="Calibri"/>
              </a:rPr>
              <a:t>РЕЗУЛЬТАТЫ</a:t>
            </a:r>
            <a:r>
              <a:rPr lang="ru-RU" b="1" spc="-20" dirty="0" smtClean="0">
                <a:solidFill>
                  <a:srgbClr val="4A5567"/>
                </a:solidFill>
                <a:latin typeface="Calibri"/>
                <a:cs typeface="Calibri"/>
              </a:rPr>
              <a:t> ОСВОЕНИЯ </a:t>
            </a:r>
            <a:r>
              <a:rPr lang="ru-RU" b="1" spc="-10" dirty="0" smtClean="0">
                <a:solidFill>
                  <a:srgbClr val="4A5567"/>
                </a:solidFill>
                <a:latin typeface="Calibri"/>
                <a:cs typeface="Calibri"/>
              </a:rPr>
              <a:t>ОБРАЗОВАТЕЛЬНОЙ ПРОГРАММЫ</a:t>
            </a:r>
            <a:endParaRPr lang="ru-RU" dirty="0">
              <a:latin typeface="Calibri"/>
              <a:cs typeface="Calibri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54200" y="4260850"/>
            <a:ext cx="6121400" cy="7309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97155">
              <a:lnSpc>
                <a:spcPct val="100000"/>
              </a:lnSpc>
              <a:spcBef>
                <a:spcPts val="1195"/>
              </a:spcBef>
            </a:pPr>
            <a:r>
              <a:rPr lang="ru-RU" b="1" spc="-25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Обязательная</a:t>
            </a:r>
            <a:r>
              <a:rPr lang="ru-RU" b="1" spc="-15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5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(инвариантная)</a:t>
            </a:r>
            <a:r>
              <a:rPr lang="ru-RU" b="1" spc="-1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часть</a:t>
            </a:r>
            <a:r>
              <a:rPr lang="ru-RU" b="1" spc="-2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spc="-55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5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60%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Должна</a:t>
            </a:r>
            <a:r>
              <a:rPr lang="ru-RU" sz="1600" i="1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соответствовать </a:t>
            </a:r>
            <a:r>
              <a:rPr lang="ru-RU" sz="1600" i="1" spc="-20" dirty="0" smtClean="0">
                <a:latin typeface="Times New Roman" pitchFamily="18" charset="0"/>
                <a:cs typeface="Times New Roman" pitchFamily="18" charset="0"/>
              </a:rPr>
              <a:t>ФОП ДО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06600" y="5251450"/>
            <a:ext cx="61214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 marR="5080">
              <a:lnSpc>
                <a:spcPct val="89800"/>
              </a:lnSpc>
              <a:spcBef>
                <a:spcPts val="295"/>
              </a:spcBef>
            </a:pPr>
            <a:r>
              <a:rPr lang="ru-RU" b="1" spc="-1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Часть,</a:t>
            </a:r>
            <a:r>
              <a:rPr lang="ru-RU" b="1" spc="-3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формируемая</a:t>
            </a:r>
            <a:r>
              <a:rPr lang="ru-RU" b="1" spc="-45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участниками </a:t>
            </a:r>
            <a:r>
              <a:rPr lang="ru-RU" b="1" spc="-2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lang="ru-RU" b="1" spc="-1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отношений </a:t>
            </a:r>
            <a:r>
              <a:rPr lang="ru-RU" b="1" spc="-2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(вариативная)</a:t>
            </a:r>
            <a:r>
              <a:rPr lang="ru-RU" b="1" spc="-45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часть</a:t>
            </a:r>
            <a:r>
              <a:rPr lang="ru-RU" b="1" spc="-25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b="1" spc="-4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b="1" spc="-4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10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более</a:t>
            </a:r>
            <a:r>
              <a:rPr lang="ru-RU" b="1" spc="-55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5" dirty="0" smtClean="0">
                <a:solidFill>
                  <a:srgbClr val="4A5567"/>
                </a:solidFill>
                <a:latin typeface="Times New Roman" pitchFamily="18" charset="0"/>
                <a:cs typeface="Times New Roman" pitchFamily="18" charset="0"/>
              </a:rPr>
              <a:t>40%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object 24"/>
          <p:cNvGrpSpPr/>
          <p:nvPr/>
        </p:nvGrpSpPr>
        <p:grpSpPr>
          <a:xfrm>
            <a:off x="1549400" y="4337050"/>
            <a:ext cx="204470" cy="606425"/>
            <a:chOff x="6787895" y="2394966"/>
            <a:chExt cx="204470" cy="606425"/>
          </a:xfrm>
        </p:grpSpPr>
        <p:sp>
          <p:nvSpPr>
            <p:cNvPr id="15" name="object 25"/>
            <p:cNvSpPr/>
            <p:nvPr/>
          </p:nvSpPr>
          <p:spPr>
            <a:xfrm>
              <a:off x="6816851" y="2511552"/>
              <a:ext cx="175260" cy="350520"/>
            </a:xfrm>
            <a:custGeom>
              <a:avLst/>
              <a:gdLst/>
              <a:ahLst/>
              <a:cxnLst/>
              <a:rect l="l" t="t" r="r" b="b"/>
              <a:pathLst>
                <a:path w="175259" h="350519">
                  <a:moveTo>
                    <a:pt x="0" y="0"/>
                  </a:moveTo>
                  <a:lnTo>
                    <a:pt x="0" y="350520"/>
                  </a:lnTo>
                  <a:lnTo>
                    <a:pt x="175259" y="1752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35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26"/>
            <p:cNvSpPr/>
            <p:nvPr/>
          </p:nvSpPr>
          <p:spPr>
            <a:xfrm>
              <a:off x="6802373" y="2394966"/>
              <a:ext cx="0" cy="606425"/>
            </a:xfrm>
            <a:custGeom>
              <a:avLst/>
              <a:gdLst/>
              <a:ahLst/>
              <a:cxnLst/>
              <a:rect l="l" t="t" r="r" b="b"/>
              <a:pathLst>
                <a:path h="606425">
                  <a:moveTo>
                    <a:pt x="0" y="606171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2F35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24"/>
          <p:cNvGrpSpPr/>
          <p:nvPr/>
        </p:nvGrpSpPr>
        <p:grpSpPr>
          <a:xfrm>
            <a:off x="1549400" y="5251450"/>
            <a:ext cx="204470" cy="606425"/>
            <a:chOff x="6787895" y="2394966"/>
            <a:chExt cx="204470" cy="606425"/>
          </a:xfrm>
        </p:grpSpPr>
        <p:sp>
          <p:nvSpPr>
            <p:cNvPr id="18" name="object 25"/>
            <p:cNvSpPr/>
            <p:nvPr/>
          </p:nvSpPr>
          <p:spPr>
            <a:xfrm>
              <a:off x="6816851" y="2511552"/>
              <a:ext cx="175260" cy="350520"/>
            </a:xfrm>
            <a:custGeom>
              <a:avLst/>
              <a:gdLst/>
              <a:ahLst/>
              <a:cxnLst/>
              <a:rect l="l" t="t" r="r" b="b"/>
              <a:pathLst>
                <a:path w="175259" h="350519">
                  <a:moveTo>
                    <a:pt x="0" y="0"/>
                  </a:moveTo>
                  <a:lnTo>
                    <a:pt x="0" y="350520"/>
                  </a:lnTo>
                  <a:lnTo>
                    <a:pt x="175259" y="1752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35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26"/>
            <p:cNvSpPr/>
            <p:nvPr/>
          </p:nvSpPr>
          <p:spPr>
            <a:xfrm>
              <a:off x="6802373" y="2394966"/>
              <a:ext cx="0" cy="606425"/>
            </a:xfrm>
            <a:custGeom>
              <a:avLst/>
              <a:gdLst/>
              <a:ahLst/>
              <a:cxnLst/>
              <a:rect l="l" t="t" r="r" b="b"/>
              <a:pathLst>
                <a:path h="606425">
                  <a:moveTo>
                    <a:pt x="0" y="606171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2F35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5842" name="Picture 2" descr="Picture backgroun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07400" y="2127250"/>
            <a:ext cx="2819399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420878" y="922528"/>
            <a:ext cx="890777" cy="5337810"/>
            <a:chOff x="5331713" y="1224533"/>
            <a:chExt cx="890777" cy="5337810"/>
          </a:xfrm>
        </p:grpSpPr>
        <p:sp>
          <p:nvSpPr>
            <p:cNvPr id="4" name="object 4"/>
            <p:cNvSpPr/>
            <p:nvPr/>
          </p:nvSpPr>
          <p:spPr>
            <a:xfrm>
              <a:off x="5331713" y="1224533"/>
              <a:ext cx="18415" cy="5337810"/>
            </a:xfrm>
            <a:custGeom>
              <a:avLst/>
              <a:gdLst/>
              <a:ahLst/>
              <a:cxnLst/>
              <a:rect l="l" t="t" r="r" b="b"/>
              <a:pathLst>
                <a:path w="18414" h="5337809">
                  <a:moveTo>
                    <a:pt x="18034" y="5337314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2F35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367527" y="3165348"/>
              <a:ext cx="268605" cy="510540"/>
            </a:xfrm>
            <a:custGeom>
              <a:avLst/>
              <a:gdLst/>
              <a:ahLst/>
              <a:cxnLst/>
              <a:rect l="l" t="t" r="r" b="b"/>
              <a:pathLst>
                <a:path w="268604" h="510539">
                  <a:moveTo>
                    <a:pt x="0" y="0"/>
                  </a:moveTo>
                  <a:lnTo>
                    <a:pt x="0" y="510539"/>
                  </a:lnTo>
                  <a:lnTo>
                    <a:pt x="268224" y="255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35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67527" y="3165348"/>
              <a:ext cx="268605" cy="510540"/>
            </a:xfrm>
            <a:custGeom>
              <a:avLst/>
              <a:gdLst/>
              <a:ahLst/>
              <a:cxnLst/>
              <a:rect l="l" t="t" r="r" b="b"/>
              <a:pathLst>
                <a:path w="268604" h="510539">
                  <a:moveTo>
                    <a:pt x="0" y="0"/>
                  </a:moveTo>
                  <a:lnTo>
                    <a:pt x="268224" y="255269"/>
                  </a:lnTo>
                  <a:lnTo>
                    <a:pt x="0" y="510539"/>
                  </a:lnTo>
                  <a:lnTo>
                    <a:pt x="0" y="0"/>
                  </a:lnTo>
                  <a:close/>
                </a:path>
              </a:pathLst>
            </a:custGeom>
            <a:ln w="9142">
              <a:solidFill>
                <a:srgbClr val="2F35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35751" y="1264919"/>
              <a:ext cx="586739" cy="586739"/>
            </a:xfrm>
            <a:prstGeom prst="rect">
              <a:avLst/>
            </a:prstGeom>
          </p:spPr>
        </p:pic>
      </p:grpSp>
      <p:sp>
        <p:nvSpPr>
          <p:cNvPr id="8" name="Прямоугольник 7"/>
          <p:cNvSpPr/>
          <p:nvPr/>
        </p:nvSpPr>
        <p:spPr>
          <a:xfrm>
            <a:off x="1473200" y="374650"/>
            <a:ext cx="9448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 разработана в соответствии с нормативно-правовыми документами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73200" y="1517650"/>
            <a:ext cx="107696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 Президента Российской Федерации от 7 мая 2018 г. № 204 «О национальных целях и стратегических задачах развития Российской Федерации на период до 2024 года»;</a:t>
            </a:r>
          </a:p>
          <a:p>
            <a:pPr lvl="0" indent="45720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 Президента Российской Федерации от 21 июля 2020 г. № 474 «О национальных целях развития Российской Федерации на период до 2030 года»;</a:t>
            </a:r>
          </a:p>
          <a:p>
            <a:pPr lvl="0" indent="45720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 Президента Российской Федерации от 9 ноября 2022 г.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  <a:p>
            <a:pPr lvl="0" indent="45720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закон от 29 декабря 2012 г. № 273-ФЗ «Об образовании в Российской Федерации»;</a:t>
            </a:r>
          </a:p>
          <a:p>
            <a:pPr lvl="0" indent="45720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закон от 31 июля 2020 г. № 304-ФЗ «О внесении изменений в Федеральный закон «Об образовании в Российской Федерации» по вопросам воспитания обучающихся»</a:t>
            </a:r>
          </a:p>
          <a:p>
            <a:pPr lvl="0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закон от 24 сентября 2022 г. № 371-ФЗ «О внесении изменений в Федеральный закон «Об образовании в Российской Федерации» и статью 1 Федерального закона «Об обязательных требованиях в Российской Федерации»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indent="45720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Распоряжение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Правительства Российской Федерации от 29 мая 2015 г. № 999-р «Об утверждении Стратегии развития воспитания в Российской Федерации на период до 2025 года»;</a:t>
            </a:r>
          </a:p>
          <a:p>
            <a:pPr lvl="0" indent="457200">
              <a:buFont typeface="Arial" pitchFamily="34" charset="0"/>
              <a:buChar char="•"/>
            </a:pP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 (утвержден приказом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России от 17 октября 2013 г. № 1155, зарегистрировано в Минюсте России 14 ноября 2013 г., регистрационный № 30384; в редакции приказа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России от 8 ноября 2022 г. № 955, зарегистрировано в Минюсте России 6 февраля 2023 г., регистрационный № 72264);</a:t>
            </a:r>
          </a:p>
          <a:p>
            <a:pPr lvl="0" indent="457200"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3"/>
          <p:cNvGrpSpPr/>
          <p:nvPr/>
        </p:nvGrpSpPr>
        <p:grpSpPr>
          <a:xfrm>
            <a:off x="420878" y="922528"/>
            <a:ext cx="890777" cy="5337810"/>
            <a:chOff x="5331713" y="1224533"/>
            <a:chExt cx="890777" cy="5337810"/>
          </a:xfrm>
        </p:grpSpPr>
        <p:sp>
          <p:nvSpPr>
            <p:cNvPr id="3" name="object 4"/>
            <p:cNvSpPr/>
            <p:nvPr/>
          </p:nvSpPr>
          <p:spPr>
            <a:xfrm>
              <a:off x="5331713" y="1224533"/>
              <a:ext cx="18415" cy="5337810"/>
            </a:xfrm>
            <a:custGeom>
              <a:avLst/>
              <a:gdLst/>
              <a:ahLst/>
              <a:cxnLst/>
              <a:rect l="l" t="t" r="r" b="b"/>
              <a:pathLst>
                <a:path w="18414" h="5337809">
                  <a:moveTo>
                    <a:pt x="18034" y="5337314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2F35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5"/>
            <p:cNvSpPr/>
            <p:nvPr/>
          </p:nvSpPr>
          <p:spPr>
            <a:xfrm>
              <a:off x="5367527" y="3165348"/>
              <a:ext cx="268605" cy="510540"/>
            </a:xfrm>
            <a:custGeom>
              <a:avLst/>
              <a:gdLst/>
              <a:ahLst/>
              <a:cxnLst/>
              <a:rect l="l" t="t" r="r" b="b"/>
              <a:pathLst>
                <a:path w="268604" h="510539">
                  <a:moveTo>
                    <a:pt x="0" y="0"/>
                  </a:moveTo>
                  <a:lnTo>
                    <a:pt x="0" y="510539"/>
                  </a:lnTo>
                  <a:lnTo>
                    <a:pt x="268224" y="255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35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6"/>
            <p:cNvSpPr/>
            <p:nvPr/>
          </p:nvSpPr>
          <p:spPr>
            <a:xfrm>
              <a:off x="5367527" y="3165348"/>
              <a:ext cx="268605" cy="510540"/>
            </a:xfrm>
            <a:custGeom>
              <a:avLst/>
              <a:gdLst/>
              <a:ahLst/>
              <a:cxnLst/>
              <a:rect l="l" t="t" r="r" b="b"/>
              <a:pathLst>
                <a:path w="268604" h="510539">
                  <a:moveTo>
                    <a:pt x="0" y="0"/>
                  </a:moveTo>
                  <a:lnTo>
                    <a:pt x="268224" y="255269"/>
                  </a:lnTo>
                  <a:lnTo>
                    <a:pt x="0" y="510539"/>
                  </a:lnTo>
                  <a:lnTo>
                    <a:pt x="0" y="0"/>
                  </a:lnTo>
                  <a:close/>
                </a:path>
              </a:pathLst>
            </a:custGeom>
            <a:ln w="9142">
              <a:solidFill>
                <a:srgbClr val="2F35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35751" y="1264919"/>
              <a:ext cx="586739" cy="586739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397000" y="2813050"/>
            <a:ext cx="975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73200" y="1060450"/>
            <a:ext cx="101473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092200" algn="l"/>
              </a:tabLs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 Министерства просвещения Российской Федерации от 31.07.2020 № 373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 (Зарегистрирован 31.08.2020 № 59599)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92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Письмо Министерства просвещения России от 13.02.2023 №ТВ-413/03 "О направлении рекомендаций" (вместе с "Рекомендациями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 содержание")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92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Санитарные правила СП 2.4.3648-20 «Санитарно-эпидемиологические требования к организациям воспитания и обучения, отдыха и оздоровления детей и молодёжи (утверждены постановлением Главного государственного санитарного врача Российской Федерации от 28 сентября 2020 г. № 28, зарегистрировано в Минюсте России 18 декабря 2020 г., регистрационный № 61573);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92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Постановление Главного государственного санитарного врача РФ от 28.01.2021 № 2 «Об утверждении санитарных правил и норм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СанПиН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1.2.3685-21 «Гигиенические нормативы и требования к обеспечению безопасности и (или) безвредности для человека факторов среды обитания» (Зарегистрировано в Минюсте России 29.01.2021 № 62296,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 30.12.22)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2200" algn="l"/>
              </a:tabLst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иными федеральными нормативными актами: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92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Уставом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Учреждения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(с изменениями и дополнениями), другими локальными актами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МБДОУ «Детский сад № 35 комбинированного вида»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450850" algn="just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092200" algn="l"/>
              </a:tabLs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92200" algn="l"/>
              </a:tabLs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 rot="10800000" flipV="1">
            <a:off x="635000" y="918390"/>
            <a:ext cx="105156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5" name="Picture 3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5200" y="2660650"/>
            <a:ext cx="2078262" cy="3179431"/>
          </a:xfrm>
          <a:prstGeom prst="rect">
            <a:avLst/>
          </a:prstGeom>
          <a:noFill/>
        </p:spPr>
      </p:pic>
      <p:pic>
        <p:nvPicPr>
          <p:cNvPr id="23557" name="Picture 5" descr="Picture backgrou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7200" y="2736850"/>
            <a:ext cx="2133600" cy="304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63600" y="222250"/>
            <a:ext cx="83185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использованием технологий: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арциальной программы рекреационного туризма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детей старшего дошкольного возраста «Весёлый рюкзачок», А.А.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Чемешева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А.Ф. Мельникова, В.С. Волкова.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Парциальной программы по музыкальному воспитанию детей дошкольного возраста «Ладушки» И.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Каплунова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Новоскольцева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82800" y="374651"/>
            <a:ext cx="8991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ОП ДО МБДОУ «Детский сад № 35 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комбинированного вида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ject 25"/>
          <p:cNvSpPr/>
          <p:nvPr/>
        </p:nvSpPr>
        <p:spPr>
          <a:xfrm>
            <a:off x="711200" y="1289050"/>
            <a:ext cx="3368040" cy="1066800"/>
          </a:xfrm>
          <a:custGeom>
            <a:avLst/>
            <a:gdLst/>
            <a:ahLst/>
            <a:cxnLst/>
            <a:rect l="l" t="t" r="r" b="b"/>
            <a:pathLst>
              <a:path w="3368040" h="576580">
                <a:moveTo>
                  <a:pt x="3368040" y="0"/>
                </a:moveTo>
                <a:lnTo>
                  <a:pt x="0" y="0"/>
                </a:lnTo>
                <a:lnTo>
                  <a:pt x="0" y="576072"/>
                </a:lnTo>
                <a:lnTo>
                  <a:pt x="3368040" y="576072"/>
                </a:lnTo>
                <a:lnTo>
                  <a:pt x="3368040" y="0"/>
                </a:lnTo>
                <a:close/>
              </a:path>
            </a:pathLst>
          </a:custGeom>
          <a:solidFill>
            <a:srgbClr val="4A5567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711200" y="167005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" algn="ctr"/>
            <a:r>
              <a:rPr lang="en-US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spc="1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-2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ОБЩИЕ </a:t>
            </a:r>
            <a:r>
              <a:rPr lang="ru-RU" b="1" spc="-1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ПОЛОЖЕНИЯ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object 28"/>
          <p:cNvGrpSpPr/>
          <p:nvPr/>
        </p:nvGrpSpPr>
        <p:grpSpPr>
          <a:xfrm>
            <a:off x="4292600" y="1289050"/>
            <a:ext cx="7088505" cy="1066800"/>
            <a:chOff x="4382960" y="1045400"/>
            <a:chExt cx="7088505" cy="620395"/>
          </a:xfrm>
        </p:grpSpPr>
        <p:sp>
          <p:nvSpPr>
            <p:cNvPr id="16" name="object 29"/>
            <p:cNvSpPr/>
            <p:nvPr/>
          </p:nvSpPr>
          <p:spPr>
            <a:xfrm>
              <a:off x="4395977" y="1058418"/>
              <a:ext cx="7062470" cy="594360"/>
            </a:xfrm>
            <a:custGeom>
              <a:avLst/>
              <a:gdLst/>
              <a:ahLst/>
              <a:cxnLst/>
              <a:rect l="l" t="t" r="r" b="b"/>
              <a:pathLst>
                <a:path w="7062470" h="594360">
                  <a:moveTo>
                    <a:pt x="7062216" y="0"/>
                  </a:moveTo>
                  <a:lnTo>
                    <a:pt x="0" y="0"/>
                  </a:lnTo>
                  <a:lnTo>
                    <a:pt x="0" y="594360"/>
                  </a:lnTo>
                  <a:lnTo>
                    <a:pt x="7062216" y="594360"/>
                  </a:lnTo>
                  <a:lnTo>
                    <a:pt x="7062216" y="0"/>
                  </a:lnTo>
                  <a:close/>
                </a:path>
              </a:pathLst>
            </a:custGeom>
            <a:solidFill>
              <a:srgbClr val="ECEBDF">
                <a:alpha val="5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30"/>
            <p:cNvSpPr/>
            <p:nvPr/>
          </p:nvSpPr>
          <p:spPr>
            <a:xfrm>
              <a:off x="4395977" y="1058418"/>
              <a:ext cx="7062470" cy="594360"/>
            </a:xfrm>
            <a:custGeom>
              <a:avLst/>
              <a:gdLst/>
              <a:ahLst/>
              <a:cxnLst/>
              <a:rect l="l" t="t" r="r" b="b"/>
              <a:pathLst>
                <a:path w="7062470" h="594360">
                  <a:moveTo>
                    <a:pt x="0" y="594360"/>
                  </a:moveTo>
                  <a:lnTo>
                    <a:pt x="7062216" y="594360"/>
                  </a:lnTo>
                  <a:lnTo>
                    <a:pt x="7062216" y="0"/>
                  </a:lnTo>
                  <a:lnTo>
                    <a:pt x="0" y="0"/>
                  </a:lnTo>
                  <a:lnTo>
                    <a:pt x="0" y="594360"/>
                  </a:lnTo>
                  <a:close/>
                </a:path>
              </a:pathLst>
            </a:custGeom>
            <a:ln w="25908">
              <a:solidFill>
                <a:srgbClr val="ECEB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445000" y="1365250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735" algn="ctr">
              <a:lnSpc>
                <a:spcPct val="100000"/>
              </a:lnSpc>
              <a:spcBef>
                <a:spcPts val="100"/>
              </a:spcBef>
            </a:pPr>
            <a:r>
              <a:rPr lang="ru-RU" b="1" spc="-10" dirty="0" smtClean="0">
                <a:latin typeface="Times New Roman" pitchFamily="18" charset="0"/>
                <a:cs typeface="Times New Roman" pitchFamily="18" charset="0"/>
              </a:rPr>
              <a:t>РАСКРЫВАЮТ</a:t>
            </a:r>
            <a:r>
              <a:rPr lang="ru-RU" b="1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назначение</a:t>
            </a:r>
            <a:r>
              <a:rPr lang="ru-RU" spc="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</a:t>
            </a:r>
            <a:r>
              <a:rPr lang="ru-RU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ее</a:t>
            </a:r>
            <a:r>
              <a:rPr lang="ru-RU" spc="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статус</a:t>
            </a:r>
            <a:r>
              <a:rPr lang="ru-RU" spc="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pc="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</a:t>
            </a:r>
            <a:r>
              <a:rPr lang="ru-RU" spc="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pc="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</a:t>
            </a:r>
            <a:r>
              <a:rPr lang="ru-RU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 smtClean="0">
                <a:latin typeface="Times New Roman" pitchFamily="18" charset="0"/>
                <a:cs typeface="Times New Roman" pitchFamily="18" charset="0"/>
              </a:rPr>
              <a:t>разделов</a:t>
            </a:r>
            <a:r>
              <a:rPr lang="ru-RU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 smtClean="0">
                <a:latin typeface="Times New Roman" pitchFamily="18" charset="0"/>
                <a:cs typeface="Times New Roman" pitchFamily="18" charset="0"/>
              </a:rPr>
              <a:t>(целевого,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2700" algn="ctr">
              <a:lnSpc>
                <a:spcPct val="100000"/>
              </a:lnSpc>
              <a:spcBef>
                <a:spcPts val="30"/>
              </a:spcBef>
            </a:pPr>
            <a:r>
              <a:rPr lang="ru-RU" spc="-10" dirty="0" smtClean="0">
                <a:latin typeface="Times New Roman" pitchFamily="18" charset="0"/>
                <a:cs typeface="Times New Roman" pitchFamily="18" charset="0"/>
              </a:rPr>
              <a:t>содержательного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pc="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0" dirty="0" smtClean="0">
                <a:latin typeface="Times New Roman" pitchFamily="18" charset="0"/>
                <a:cs typeface="Times New Roman" pitchFamily="18" charset="0"/>
              </a:rPr>
              <a:t>организационного)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object 37"/>
          <p:cNvGrpSpPr/>
          <p:nvPr/>
        </p:nvGrpSpPr>
        <p:grpSpPr>
          <a:xfrm>
            <a:off x="3835400" y="1289050"/>
            <a:ext cx="939165" cy="939165"/>
            <a:chOff x="3534409" y="850011"/>
            <a:chExt cx="939165" cy="939165"/>
          </a:xfrm>
        </p:grpSpPr>
        <p:pic>
          <p:nvPicPr>
            <p:cNvPr id="20" name="object 3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34409" y="850011"/>
              <a:ext cx="938784" cy="938784"/>
            </a:xfrm>
            <a:prstGeom prst="rect">
              <a:avLst/>
            </a:prstGeom>
          </p:spPr>
        </p:pic>
        <p:pic>
          <p:nvPicPr>
            <p:cNvPr id="21" name="object 3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06621" y="1081659"/>
              <a:ext cx="594360" cy="594360"/>
            </a:xfrm>
            <a:prstGeom prst="rect">
              <a:avLst/>
            </a:prstGeom>
          </p:spPr>
        </p:pic>
      </p:grpSp>
      <p:graphicFrame>
        <p:nvGraphicFramePr>
          <p:cNvPr id="22" name="Схема 21"/>
          <p:cNvGraphicFramePr/>
          <p:nvPr/>
        </p:nvGraphicFramePr>
        <p:xfrm>
          <a:off x="635000" y="2432050"/>
          <a:ext cx="10820400" cy="426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178800" y="1365250"/>
            <a:ext cx="3710940" cy="4284345"/>
            <a:chOff x="7982711" y="1374647"/>
            <a:chExt cx="3710940" cy="4284345"/>
          </a:xfrm>
        </p:grpSpPr>
        <p:sp>
          <p:nvSpPr>
            <p:cNvPr id="3" name="object 3"/>
            <p:cNvSpPr/>
            <p:nvPr/>
          </p:nvSpPr>
          <p:spPr>
            <a:xfrm>
              <a:off x="7982711" y="1374647"/>
              <a:ext cx="3710940" cy="4284345"/>
            </a:xfrm>
            <a:custGeom>
              <a:avLst/>
              <a:gdLst/>
              <a:ahLst/>
              <a:cxnLst/>
              <a:rect l="l" t="t" r="r" b="b"/>
              <a:pathLst>
                <a:path w="3710940" h="4284345">
                  <a:moveTo>
                    <a:pt x="3710940" y="0"/>
                  </a:moveTo>
                  <a:lnTo>
                    <a:pt x="0" y="2141981"/>
                  </a:lnTo>
                  <a:lnTo>
                    <a:pt x="3710940" y="4283964"/>
                  </a:lnTo>
                  <a:lnTo>
                    <a:pt x="371094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633459" y="1744979"/>
              <a:ext cx="3049905" cy="3522345"/>
            </a:xfrm>
            <a:custGeom>
              <a:avLst/>
              <a:gdLst/>
              <a:ahLst/>
              <a:cxnLst/>
              <a:rect l="l" t="t" r="r" b="b"/>
              <a:pathLst>
                <a:path w="3049904" h="3522345">
                  <a:moveTo>
                    <a:pt x="3049524" y="0"/>
                  </a:moveTo>
                  <a:lnTo>
                    <a:pt x="0" y="1760982"/>
                  </a:lnTo>
                  <a:lnTo>
                    <a:pt x="3049524" y="3521964"/>
                  </a:lnTo>
                  <a:lnTo>
                    <a:pt x="3049524" y="0"/>
                  </a:lnTo>
                  <a:close/>
                </a:path>
              </a:pathLst>
            </a:custGeom>
            <a:solidFill>
              <a:srgbClr val="2F35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9398000" y="319405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Целевой раздел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object 9"/>
          <p:cNvGrpSpPr/>
          <p:nvPr/>
        </p:nvGrpSpPr>
        <p:grpSpPr>
          <a:xfrm>
            <a:off x="565583" y="1530858"/>
            <a:ext cx="585470" cy="3735070"/>
            <a:chOff x="565583" y="1530858"/>
            <a:chExt cx="585470" cy="3735070"/>
          </a:xfrm>
        </p:grpSpPr>
        <p:sp>
          <p:nvSpPr>
            <p:cNvPr id="7" name="object 10"/>
            <p:cNvSpPr/>
            <p:nvPr/>
          </p:nvSpPr>
          <p:spPr>
            <a:xfrm>
              <a:off x="1104950" y="2127250"/>
              <a:ext cx="46355" cy="3138805"/>
            </a:xfrm>
            <a:custGeom>
              <a:avLst/>
              <a:gdLst/>
              <a:ahLst/>
              <a:cxnLst/>
              <a:rect l="l" t="t" r="r" b="b"/>
              <a:pathLst>
                <a:path w="46355" h="3138804">
                  <a:moveTo>
                    <a:pt x="45732" y="0"/>
                  </a:moveTo>
                  <a:lnTo>
                    <a:pt x="0" y="0"/>
                  </a:lnTo>
                  <a:lnTo>
                    <a:pt x="0" y="3138424"/>
                  </a:lnTo>
                  <a:lnTo>
                    <a:pt x="45732" y="3138424"/>
                  </a:lnTo>
                  <a:lnTo>
                    <a:pt x="45732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5583" y="1530858"/>
              <a:ext cx="502687" cy="577596"/>
            </a:xfrm>
            <a:prstGeom prst="rect">
              <a:avLst/>
            </a:prstGeom>
          </p:spPr>
        </p:pic>
      </p:grpSp>
      <p:sp>
        <p:nvSpPr>
          <p:cNvPr id="9" name="Прямоугольник 8"/>
          <p:cNvSpPr/>
          <p:nvPr/>
        </p:nvSpPr>
        <p:spPr>
          <a:xfrm>
            <a:off x="1320800" y="527050"/>
            <a:ext cx="2877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ОП ДО</a:t>
            </a:r>
            <a:endParaRPr lang="ru-RU" sz="3600" b="1" u="sng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44600" y="2660650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400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59200" y="2683986"/>
            <a:ext cx="4495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разностороннее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855200" y="1365250"/>
            <a:ext cx="2034540" cy="4284345"/>
            <a:chOff x="7982711" y="1374647"/>
            <a:chExt cx="3710940" cy="4284345"/>
          </a:xfrm>
        </p:grpSpPr>
        <p:sp>
          <p:nvSpPr>
            <p:cNvPr id="3" name="object 3"/>
            <p:cNvSpPr/>
            <p:nvPr/>
          </p:nvSpPr>
          <p:spPr>
            <a:xfrm>
              <a:off x="7982711" y="1374647"/>
              <a:ext cx="3710940" cy="4284345"/>
            </a:xfrm>
            <a:custGeom>
              <a:avLst/>
              <a:gdLst/>
              <a:ahLst/>
              <a:cxnLst/>
              <a:rect l="l" t="t" r="r" b="b"/>
              <a:pathLst>
                <a:path w="3710940" h="4284345">
                  <a:moveTo>
                    <a:pt x="3710940" y="0"/>
                  </a:moveTo>
                  <a:lnTo>
                    <a:pt x="0" y="2141981"/>
                  </a:lnTo>
                  <a:lnTo>
                    <a:pt x="3710940" y="4283964"/>
                  </a:lnTo>
                  <a:lnTo>
                    <a:pt x="371094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633459" y="1744979"/>
              <a:ext cx="3049905" cy="3522345"/>
            </a:xfrm>
            <a:custGeom>
              <a:avLst/>
              <a:gdLst/>
              <a:ahLst/>
              <a:cxnLst/>
              <a:rect l="l" t="t" r="r" b="b"/>
              <a:pathLst>
                <a:path w="3049904" h="3522345">
                  <a:moveTo>
                    <a:pt x="3049524" y="0"/>
                  </a:moveTo>
                  <a:lnTo>
                    <a:pt x="0" y="1760982"/>
                  </a:lnTo>
                  <a:lnTo>
                    <a:pt x="3049524" y="3521964"/>
                  </a:lnTo>
                  <a:lnTo>
                    <a:pt x="3049524" y="0"/>
                  </a:lnTo>
                  <a:close/>
                </a:path>
              </a:pathLst>
            </a:custGeom>
            <a:solidFill>
              <a:srgbClr val="2F35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10617200" y="3194050"/>
            <a:ext cx="114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Целевой раздел</a:t>
            </a:r>
            <a:endParaRPr lang="ru-RU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4000" y="146050"/>
            <a:ext cx="800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2200" algn="l"/>
              </a:tabLst>
            </a:pP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Программы:</a:t>
            </a:r>
            <a:endParaRPr kumimoji="0" lang="ru-RU" sz="1600" b="0" i="0" u="sng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220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450850"/>
            <a:ext cx="993140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обеспечение единых для Российской Федерации содержания ДО и планируемых результатов освоения образовательной программы ДО;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охрана и укрепление физического и психического здоровья детей, в том числе их эмоционального благополучия;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приобщение детей (в соответствии с возрастными особенностями) к базовым ценностям российского народа –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обеспечение равных возможностей для полноценного развития каждого ребёнка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здоровья), с учетом разнообразия образовательных потребностей и индивидуальных возможностей;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ребёнка как субъекта отношений с самим собой, другими детьми, взрослыми и миром;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объединение обучения и воспитания в целостный образовательный процесс на основе духовно-нравственных и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ценностей и принятых в обществе правил и норм поведения в интересах человека, семьи, общества;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формирование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общей культуры личности детей, в том числе ценностей здорового образа жизни, 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ответственности, формирование предпосылок учебной деятельности;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формирование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социокультурной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среды, соответствующей возрастным, индивидуальным, психологическим и физиологическим особенностям детей;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обеспечение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психолого-педагогической поддержки семьи и повышение компетентности родителей (законных представителей) в вопросах развития и образования, охраны и укрепления здоровья детей;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обеспечение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преемственности целей, задач и содержания дошкольного общего и начального общего образования;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достижение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1600</Words>
  <Application>Microsoft Office PowerPoint</Application>
  <PresentationFormat>Произвольный</PresentationFormat>
  <Paragraphs>154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Презентация образовательной программы дошкольного образования МБДОУ «Детский сад № 35 комбинированного вида»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33</cp:revision>
  <dcterms:created xsi:type="dcterms:W3CDTF">2024-10-24T05:33:23Z</dcterms:created>
  <dcterms:modified xsi:type="dcterms:W3CDTF">2024-11-12T07:20:22Z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2023-06-27T00:00:00Z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2024-10-24T00:00:00Z</vt:filetime>
  </property>
  <property fmtid="{D5CDD505-2E9C-101B-9397-08002B2CF9AE}" pid="5" name="Producer">
    <vt:lpwstr>3-Heights™ PDF Optimization Shell 6.3.1.5 (http://www.pdf-tools.com)</vt:lpwstr>
  </property>
</Properties>
</file>