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86" r:id="rId4"/>
    <p:sldId id="278" r:id="rId5"/>
    <p:sldId id="279" r:id="rId6"/>
    <p:sldId id="280" r:id="rId7"/>
    <p:sldId id="281" r:id="rId8"/>
    <p:sldId id="283" r:id="rId9"/>
    <p:sldId id="282" r:id="rId10"/>
    <p:sldId id="287" r:id="rId11"/>
    <p:sldId id="288" r:id="rId12"/>
    <p:sldId id="289" r:id="rId13"/>
    <p:sldId id="290" r:id="rId14"/>
    <p:sldId id="291" r:id="rId15"/>
    <p:sldId id="276" r:id="rId16"/>
  </p:sldIdLst>
  <p:sldSz cx="12242800" cy="6845300"/>
  <p:notesSz cx="122428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72" d="100"/>
          <a:sy n="72" d="100"/>
        </p:scale>
        <p:origin x="-76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E9C7B-0350-469F-8F9C-7938D9F543C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C6204-C4D5-4C26-90BE-A349B7320160}">
      <dgm:prSet phldrT="[Текст]"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«Я люблю Россию!» Патриотическое и духовно-нравственное воспитание детей старшего дошкольного возраста (с 5 до 7 лет);</a:t>
          </a:r>
          <a:endParaRPr lang="ru-RU" dirty="0"/>
        </a:p>
      </dgm:t>
    </dgm:pt>
    <dgm:pt modelId="{9A077951-E9F0-48A2-9A90-D7107AA0A5F3}" type="parTrans" cxnId="{F51A47A4-ECA4-4537-9965-63DF933AB6D7}">
      <dgm:prSet/>
      <dgm:spPr/>
      <dgm:t>
        <a:bodyPr/>
        <a:lstStyle/>
        <a:p>
          <a:endParaRPr lang="ru-RU"/>
        </a:p>
      </dgm:t>
    </dgm:pt>
    <dgm:pt modelId="{E0A1F4CB-499D-41CA-87BF-D5932C971088}" type="sibTrans" cxnId="{F51A47A4-ECA4-4537-9965-63DF933AB6D7}">
      <dgm:prSet/>
      <dgm:spPr/>
      <dgm:t>
        <a:bodyPr/>
        <a:lstStyle/>
        <a:p>
          <a:endParaRPr lang="ru-RU"/>
        </a:p>
      </dgm:t>
    </dgm:pt>
    <dgm:pt modelId="{F5494267-75CD-4853-ADD6-B0B1AD1F67EF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</a:t>
          </a:r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по музыкальному воспитанию детей дошкольного возраста «Ладушки».</a:t>
          </a:r>
          <a:endParaRPr kumimoji="0" lang="ru-RU" b="0" i="0" u="none" strike="noStrike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13786B7C-DD35-4026-BDC6-DDCAFDA60D6C}" type="parTrans" cxnId="{7F8A6999-4149-4D3D-9E48-5246F5A3C134}">
      <dgm:prSet/>
      <dgm:spPr/>
      <dgm:t>
        <a:bodyPr/>
        <a:lstStyle/>
        <a:p>
          <a:endParaRPr lang="ru-RU"/>
        </a:p>
      </dgm:t>
    </dgm:pt>
    <dgm:pt modelId="{FC55CCB4-B0DC-43BC-8C4A-0763B36FAA76}" type="sibTrans" cxnId="{7F8A6999-4149-4D3D-9E48-5246F5A3C134}">
      <dgm:prSet/>
      <dgm:spPr/>
      <dgm:t>
        <a:bodyPr/>
        <a:lstStyle/>
        <a:p>
          <a:endParaRPr lang="ru-RU"/>
        </a:p>
      </dgm:t>
    </dgm:pt>
    <dgm:pt modelId="{9447102C-85E2-4B3C-8CB1-A6AB770C446E}" type="pres">
      <dgm:prSet presAssocID="{657E9C7B-0350-469F-8F9C-7938D9F543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4AAE5-776D-4E4C-99C3-358C2110C97B}" type="pres">
      <dgm:prSet presAssocID="{657E9C7B-0350-469F-8F9C-7938D9F543C8}" presName="bkgdShp" presStyleLbl="alignAccFollowNode1" presStyleIdx="0" presStyleCnt="1" custLinFactNeighborY="-1316"/>
      <dgm:spPr/>
    </dgm:pt>
    <dgm:pt modelId="{D18B0241-2B41-4D4B-AD44-3E73BC6BAECF}" type="pres">
      <dgm:prSet presAssocID="{657E9C7B-0350-469F-8F9C-7938D9F543C8}" presName="linComp" presStyleCnt="0"/>
      <dgm:spPr/>
    </dgm:pt>
    <dgm:pt modelId="{C07C3A7C-F9FD-4EB1-BE63-9321C16DE47C}" type="pres">
      <dgm:prSet presAssocID="{5D6C6204-C4D5-4C26-90BE-A349B7320160}" presName="compNode" presStyleCnt="0"/>
      <dgm:spPr/>
    </dgm:pt>
    <dgm:pt modelId="{E93EB803-43C1-4857-BF59-5F515B36A5A9}" type="pres">
      <dgm:prSet presAssocID="{5D6C6204-C4D5-4C26-90BE-A349B7320160}" presName="node" presStyleLbl="node1" presStyleIdx="0" presStyleCnt="2" custScaleX="77287" custScaleY="78187" custLinFactNeighborX="-565" custLinFactNeighborY="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E05C0-BF01-424D-80A4-123AEABF75D3}" type="pres">
      <dgm:prSet presAssocID="{5D6C6204-C4D5-4C26-90BE-A349B7320160}" presName="invisiNode" presStyleLbl="node1" presStyleIdx="0" presStyleCnt="2"/>
      <dgm:spPr/>
    </dgm:pt>
    <dgm:pt modelId="{AE8F7AEF-7E17-48CE-A057-9E90187A0039}" type="pres">
      <dgm:prSet presAssocID="{5D6C6204-C4D5-4C26-90BE-A349B7320160}" presName="imagNode" presStyleLbl="fgImgPlace1" presStyleIdx="0" presStyleCnt="2" custScaleX="48778" custScaleY="1551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77D130-1177-4616-89EC-650064237B88}" type="pres">
      <dgm:prSet presAssocID="{E0A1F4CB-499D-41CA-87BF-D5932C9710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6E897D-7D4D-4660-89F5-283FAFC841E9}" type="pres">
      <dgm:prSet presAssocID="{F5494267-75CD-4853-ADD6-B0B1AD1F67EF}" presName="compNode" presStyleCnt="0"/>
      <dgm:spPr/>
    </dgm:pt>
    <dgm:pt modelId="{59E388A6-094D-43B4-9B89-8782226E0128}" type="pres">
      <dgm:prSet presAssocID="{F5494267-75CD-4853-ADD6-B0B1AD1F67EF}" presName="node" presStyleLbl="node1" presStyleIdx="1" presStyleCnt="2" custScaleX="78199" custScaleY="77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66A2D-3106-46F8-96EF-B14D4F017760}" type="pres">
      <dgm:prSet presAssocID="{F5494267-75CD-4853-ADD6-B0B1AD1F67EF}" presName="invisiNode" presStyleLbl="node1" presStyleIdx="1" presStyleCnt="2"/>
      <dgm:spPr/>
    </dgm:pt>
    <dgm:pt modelId="{D12D846A-BDA9-4257-A683-FBF1D73AF5DA}" type="pres">
      <dgm:prSet presAssocID="{F5494267-75CD-4853-ADD6-B0B1AD1F67EF}" presName="imagNode" presStyleLbl="fgImgPlace1" presStyleIdx="1" presStyleCnt="2" custScaleX="43054" custScaleY="1591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1A47A4-ECA4-4537-9965-63DF933AB6D7}" srcId="{657E9C7B-0350-469F-8F9C-7938D9F543C8}" destId="{5D6C6204-C4D5-4C26-90BE-A349B7320160}" srcOrd="0" destOrd="0" parTransId="{9A077951-E9F0-48A2-9A90-D7107AA0A5F3}" sibTransId="{E0A1F4CB-499D-41CA-87BF-D5932C971088}"/>
    <dgm:cxn modelId="{6CD686EB-8D4B-4406-B2EB-8A80165188D1}" type="presOf" srcId="{5D6C6204-C4D5-4C26-90BE-A349B7320160}" destId="{E93EB803-43C1-4857-BF59-5F515B36A5A9}" srcOrd="0" destOrd="0" presId="urn:microsoft.com/office/officeart/2005/8/layout/pList2#1"/>
    <dgm:cxn modelId="{7F8A6999-4149-4D3D-9E48-5246F5A3C134}" srcId="{657E9C7B-0350-469F-8F9C-7938D9F543C8}" destId="{F5494267-75CD-4853-ADD6-B0B1AD1F67EF}" srcOrd="1" destOrd="0" parTransId="{13786B7C-DD35-4026-BDC6-DDCAFDA60D6C}" sibTransId="{FC55CCB4-B0DC-43BC-8C4A-0763B36FAA76}"/>
    <dgm:cxn modelId="{63C8EF5F-30D6-4BD9-A4CC-771B19E374CE}" type="presOf" srcId="{E0A1F4CB-499D-41CA-87BF-D5932C971088}" destId="{4077D130-1177-4616-89EC-650064237B88}" srcOrd="0" destOrd="0" presId="urn:microsoft.com/office/officeart/2005/8/layout/pList2#1"/>
    <dgm:cxn modelId="{6414B69E-7E4C-4251-A1A6-438F70221B06}" type="presOf" srcId="{F5494267-75CD-4853-ADD6-B0B1AD1F67EF}" destId="{59E388A6-094D-43B4-9B89-8782226E0128}" srcOrd="0" destOrd="0" presId="urn:microsoft.com/office/officeart/2005/8/layout/pList2#1"/>
    <dgm:cxn modelId="{8EE1423C-28F6-4FE0-B04F-5CC27D8B5CC7}" type="presOf" srcId="{657E9C7B-0350-469F-8F9C-7938D9F543C8}" destId="{9447102C-85E2-4B3C-8CB1-A6AB770C446E}" srcOrd="0" destOrd="0" presId="urn:microsoft.com/office/officeart/2005/8/layout/pList2#1"/>
    <dgm:cxn modelId="{63D97C0A-5834-4E89-9FD4-106D095D99E5}" type="presParOf" srcId="{9447102C-85E2-4B3C-8CB1-A6AB770C446E}" destId="{2CB4AAE5-776D-4E4C-99C3-358C2110C97B}" srcOrd="0" destOrd="0" presId="urn:microsoft.com/office/officeart/2005/8/layout/pList2#1"/>
    <dgm:cxn modelId="{D9D8DBE1-F961-4178-8F04-887EF56D6A0A}" type="presParOf" srcId="{9447102C-85E2-4B3C-8CB1-A6AB770C446E}" destId="{D18B0241-2B41-4D4B-AD44-3E73BC6BAECF}" srcOrd="1" destOrd="0" presId="urn:microsoft.com/office/officeart/2005/8/layout/pList2#1"/>
    <dgm:cxn modelId="{E9CE781A-F0AC-487A-960B-5D0C94BFEB6E}" type="presParOf" srcId="{D18B0241-2B41-4D4B-AD44-3E73BC6BAECF}" destId="{C07C3A7C-F9FD-4EB1-BE63-9321C16DE47C}" srcOrd="0" destOrd="0" presId="urn:microsoft.com/office/officeart/2005/8/layout/pList2#1"/>
    <dgm:cxn modelId="{8D0C12E6-8A3A-4E8D-A9AB-57E3B37DC208}" type="presParOf" srcId="{C07C3A7C-F9FD-4EB1-BE63-9321C16DE47C}" destId="{E93EB803-43C1-4857-BF59-5F515B36A5A9}" srcOrd="0" destOrd="0" presId="urn:microsoft.com/office/officeart/2005/8/layout/pList2#1"/>
    <dgm:cxn modelId="{492ACB99-3C15-4590-AFCC-C194656AB64C}" type="presParOf" srcId="{C07C3A7C-F9FD-4EB1-BE63-9321C16DE47C}" destId="{119E05C0-BF01-424D-80A4-123AEABF75D3}" srcOrd="1" destOrd="0" presId="urn:microsoft.com/office/officeart/2005/8/layout/pList2#1"/>
    <dgm:cxn modelId="{BDCC43B8-5604-4EAB-B8AE-D7D01E35D360}" type="presParOf" srcId="{C07C3A7C-F9FD-4EB1-BE63-9321C16DE47C}" destId="{AE8F7AEF-7E17-48CE-A057-9E90187A0039}" srcOrd="2" destOrd="0" presId="urn:microsoft.com/office/officeart/2005/8/layout/pList2#1"/>
    <dgm:cxn modelId="{6391B0F3-3149-4A9E-9A94-186F38358A15}" type="presParOf" srcId="{D18B0241-2B41-4D4B-AD44-3E73BC6BAECF}" destId="{4077D130-1177-4616-89EC-650064237B88}" srcOrd="1" destOrd="0" presId="urn:microsoft.com/office/officeart/2005/8/layout/pList2#1"/>
    <dgm:cxn modelId="{413BBE24-5415-44B7-B202-AB364E5551BE}" type="presParOf" srcId="{D18B0241-2B41-4D4B-AD44-3E73BC6BAECF}" destId="{DF6E897D-7D4D-4660-89F5-283FAFC841E9}" srcOrd="2" destOrd="0" presId="urn:microsoft.com/office/officeart/2005/8/layout/pList2#1"/>
    <dgm:cxn modelId="{61E9BBC0-DA29-414F-9767-1D109472426B}" type="presParOf" srcId="{DF6E897D-7D4D-4660-89F5-283FAFC841E9}" destId="{59E388A6-094D-43B4-9B89-8782226E0128}" srcOrd="0" destOrd="0" presId="urn:microsoft.com/office/officeart/2005/8/layout/pList2#1"/>
    <dgm:cxn modelId="{733D48F1-9351-4551-B9D4-6EF683DFA62D}" type="presParOf" srcId="{DF6E897D-7D4D-4660-89F5-283FAFC841E9}" destId="{03D66A2D-3106-46F8-96EF-B14D4F017760}" srcOrd="1" destOrd="0" presId="urn:microsoft.com/office/officeart/2005/8/layout/pList2#1"/>
    <dgm:cxn modelId="{D1791A11-1869-4AA5-8AD8-6F494E9523F0}" type="presParOf" srcId="{DF6E897D-7D4D-4660-89F5-283FAFC841E9}" destId="{D12D846A-BDA9-4257-A683-FBF1D73AF5D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8B525-8F9B-443D-94A6-FBDA84E92E8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651607-B5A4-43E6-8BF3-18EBDFEA016D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sz="1600" b="1" spc="-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B71D6D-4707-4452-A460-57CDC16F725E}" type="sibTrans" cxnId="{EF35306F-14E7-433F-B279-BB863A96EE7F}">
      <dgm:prSet/>
      <dgm:spPr/>
      <dgm:t>
        <a:bodyPr/>
        <a:lstStyle/>
        <a:p>
          <a:endParaRPr lang="ru-RU"/>
        </a:p>
      </dgm:t>
    </dgm:pt>
    <dgm:pt modelId="{B0E3B17D-4C41-4620-8242-C18D17BC251F}" type="parTrans" cxnId="{EF35306F-14E7-433F-B279-BB863A96EE7F}">
      <dgm:prSet/>
      <dgm:spPr/>
      <dgm:t>
        <a:bodyPr/>
        <a:lstStyle/>
        <a:p>
          <a:endParaRPr lang="ru-RU"/>
        </a:p>
      </dgm:t>
    </dgm:pt>
    <dgm:pt modelId="{65375056-DE63-4DC8-A381-68011DDBAE63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25" dirty="0" smtClean="0">
              <a:latin typeface="Times New Roman" pitchFamily="18" charset="0"/>
              <a:cs typeface="Times New Roman" pitchFamily="18" charset="0"/>
            </a:rPr>
            <a:t>СОДЕРЖАТЕЛЬНЫЙ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7A4A35-3414-49E3-8411-14A942B0730E}" type="parTrans" cxnId="{254D74B4-0463-4551-A92B-3E38A4B600AE}">
      <dgm:prSet/>
      <dgm:spPr/>
      <dgm:t>
        <a:bodyPr/>
        <a:lstStyle/>
        <a:p>
          <a:endParaRPr lang="ru-RU"/>
        </a:p>
      </dgm:t>
    </dgm:pt>
    <dgm:pt modelId="{E0530A07-2AF4-4E09-985F-4F1BD0EF2DFD}" type="sibTrans" cxnId="{254D74B4-0463-4551-A92B-3E38A4B600AE}">
      <dgm:prSet/>
      <dgm:spPr/>
      <dgm:t>
        <a:bodyPr/>
        <a:lstStyle/>
        <a:p>
          <a:endParaRPr lang="ru-RU"/>
        </a:p>
      </dgm:t>
    </dgm:pt>
    <dgm:pt modelId="{57C027F5-2D24-422D-AA93-8538A4A263DD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spc="-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BA6998-2078-40B1-9607-F8EFF5C0A081}" type="parTrans" cxnId="{79447292-B996-4EA6-8431-7827B504B815}">
      <dgm:prSet/>
      <dgm:spPr/>
      <dgm:t>
        <a:bodyPr/>
        <a:lstStyle/>
        <a:p>
          <a:endParaRPr lang="ru-RU"/>
        </a:p>
      </dgm:t>
    </dgm:pt>
    <dgm:pt modelId="{BF15087F-A1EB-49F5-B2BA-95B9FEDCD0AC}" type="sibTrans" cxnId="{79447292-B996-4EA6-8431-7827B504B815}">
      <dgm:prSet/>
      <dgm:spPr/>
      <dgm:t>
        <a:bodyPr/>
        <a:lstStyle/>
        <a:p>
          <a:endParaRPr lang="ru-RU"/>
        </a:p>
      </dgm:t>
    </dgm:pt>
    <dgm:pt modelId="{67E6FFDD-0264-4B00-9150-46F54F1755AE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A7D8ED-7828-4F86-98A7-95EFB63610FA}" type="parTrans" cxnId="{71AEF15C-22E6-4F32-B228-87C3B9F6A35E}">
      <dgm:prSet/>
      <dgm:spPr/>
      <dgm:t>
        <a:bodyPr/>
        <a:lstStyle/>
        <a:p>
          <a:endParaRPr lang="ru-RU"/>
        </a:p>
      </dgm:t>
    </dgm:pt>
    <dgm:pt modelId="{F874D648-14B8-4580-9E87-ECCF2A08F167}" type="sibTrans" cxnId="{71AEF15C-22E6-4F32-B228-87C3B9F6A35E}">
      <dgm:prSet/>
      <dgm:spPr/>
      <dgm:t>
        <a:bodyPr/>
        <a:lstStyle/>
        <a:p>
          <a:endParaRPr lang="ru-RU"/>
        </a:p>
      </dgm:t>
    </dgm:pt>
    <dgm:pt modelId="{EDC741EA-109F-4C96-9BB8-5C5BB8D3EC9B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Цель,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6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принципы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программы</a:t>
          </a:r>
          <a:r>
            <a:rPr lang="ru-RU" sz="1600" spc="4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(базовые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специфические)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A595062-3696-43EA-B88B-F6A68194BF8D}" type="parTrans" cxnId="{94D186C3-24EB-4A86-BA9A-2A304A366217}">
      <dgm:prSet/>
      <dgm:spPr/>
      <dgm:t>
        <a:bodyPr/>
        <a:lstStyle/>
        <a:p>
          <a:endParaRPr lang="ru-RU"/>
        </a:p>
      </dgm:t>
    </dgm:pt>
    <dgm:pt modelId="{7AFD3421-471F-4A9A-A9D6-CE24C46DB6C4}" type="sibTrans" cxnId="{94D186C3-24EB-4A86-BA9A-2A304A366217}">
      <dgm:prSet/>
      <dgm:spPr/>
      <dgm:t>
        <a:bodyPr/>
        <a:lstStyle/>
        <a:p>
          <a:endParaRPr lang="ru-RU"/>
        </a:p>
      </dgm:t>
    </dgm:pt>
    <dgm:pt modelId="{8BE9D7AE-EFDA-495D-A3B5-632E442D347D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Планируемые</a:t>
          </a:r>
          <a:r>
            <a:rPr lang="ru-RU" sz="1600" spc="-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результаты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разных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возрастных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этапах 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дошкольного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детства.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DF0EFC-FA95-460D-BB5D-D70609AD66D4}" type="parTrans" cxnId="{1F042E26-A81B-4C54-B08D-CD0912FA45A1}">
      <dgm:prSet/>
      <dgm:spPr/>
      <dgm:t>
        <a:bodyPr/>
        <a:lstStyle/>
        <a:p>
          <a:endParaRPr lang="ru-RU"/>
        </a:p>
      </dgm:t>
    </dgm:pt>
    <dgm:pt modelId="{903E37E0-AA08-421F-BD02-4EA016B202C7}" type="sibTrans" cxnId="{1F042E26-A81B-4C54-B08D-CD0912FA45A1}">
      <dgm:prSet/>
      <dgm:spPr/>
      <dgm:t>
        <a:bodyPr/>
        <a:lstStyle/>
        <a:p>
          <a:endParaRPr lang="ru-RU"/>
        </a:p>
      </dgm:t>
    </dgm:pt>
    <dgm:pt modelId="{EAD04F02-13D9-4E85-8E6A-0B128D6BB779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Целевые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ориентиры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АОП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600" spc="-5" dirty="0" smtClean="0">
              <a:latin typeface="Times New Roman" pitchFamily="18" charset="0"/>
              <a:cs typeface="Times New Roman" pitchFamily="18" charset="0"/>
            </a:rPr>
            <a:t> детей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</a:t>
          </a:r>
          <a:r>
            <a:rPr lang="ru-RU" sz="1600" spc="-15" dirty="0" smtClean="0">
              <a:latin typeface="Times New Roman" pitchFamily="18" charset="0"/>
              <a:cs typeface="Times New Roman" pitchFamily="18" charset="0"/>
            </a:rPr>
            <a:t> ЗП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Р.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08AEBC-0C7F-416D-A53B-38D6D5BB2C59}" type="parTrans" cxnId="{AE73EB4C-288D-4574-992B-EA2776A08BFD}">
      <dgm:prSet/>
      <dgm:spPr/>
      <dgm:t>
        <a:bodyPr/>
        <a:lstStyle/>
        <a:p>
          <a:endParaRPr lang="ru-RU"/>
        </a:p>
      </dgm:t>
    </dgm:pt>
    <dgm:pt modelId="{F27CC48A-363C-42FD-9F48-2868DF7E4E9C}" type="sibTrans" cxnId="{AE73EB4C-288D-4574-992B-EA2776A08BFD}">
      <dgm:prSet/>
      <dgm:spPr/>
      <dgm:t>
        <a:bodyPr/>
        <a:lstStyle/>
        <a:p>
          <a:endParaRPr lang="ru-RU"/>
        </a:p>
      </dgm:t>
    </dgm:pt>
    <dgm:pt modelId="{3380A29A-24E0-4340-9947-0808E277EABB}">
      <dgm:prSet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Развивающее</a:t>
          </a:r>
          <a:r>
            <a:rPr lang="ru-RU" sz="1600" spc="-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оценивание</a:t>
          </a:r>
          <a:r>
            <a:rPr lang="ru-RU" sz="1600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качества образовательной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Программе</a:t>
          </a:r>
          <a:r>
            <a:rPr lang="ru-RU" sz="500" spc="-10" dirty="0" smtClean="0">
              <a:latin typeface="Calibri"/>
              <a:cs typeface="Calibri"/>
            </a:rPr>
            <a:t>.</a:t>
          </a:r>
          <a:endParaRPr lang="ru-RU" sz="500" dirty="0">
            <a:latin typeface="Calibri"/>
            <a:cs typeface="Calibri"/>
          </a:endParaRPr>
        </a:p>
      </dgm:t>
    </dgm:pt>
    <dgm:pt modelId="{2BC60C32-53B4-41AE-836A-8019D239F3AF}" type="parTrans" cxnId="{781BD99B-0FB1-460D-AFA5-F3B9F1254D1E}">
      <dgm:prSet/>
      <dgm:spPr/>
      <dgm:t>
        <a:bodyPr/>
        <a:lstStyle/>
        <a:p>
          <a:endParaRPr lang="ru-RU"/>
        </a:p>
      </dgm:t>
    </dgm:pt>
    <dgm:pt modelId="{B6DE9160-0896-49CA-A438-4888AD0C573B}" type="sibTrans" cxnId="{781BD99B-0FB1-460D-AFA5-F3B9F1254D1E}">
      <dgm:prSet/>
      <dgm:spPr/>
      <dgm:t>
        <a:bodyPr/>
        <a:lstStyle/>
        <a:p>
          <a:endParaRPr lang="ru-RU"/>
        </a:p>
      </dgm:t>
    </dgm:pt>
    <dgm:pt modelId="{1297A203-27CE-48AB-81CE-46973B41A47D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FDFDDD2-BC85-4AA7-83CB-847D203273A4}" type="parTrans" cxnId="{38AD8E98-C78E-4B5C-9A4E-49BB15BCDFEF}">
      <dgm:prSet/>
      <dgm:spPr/>
      <dgm:t>
        <a:bodyPr/>
        <a:lstStyle/>
        <a:p>
          <a:endParaRPr lang="ru-RU"/>
        </a:p>
      </dgm:t>
    </dgm:pt>
    <dgm:pt modelId="{E0F3F22B-C57B-42B4-8B2A-23CA72D56CCA}" type="sibTrans" cxnId="{38AD8E98-C78E-4B5C-9A4E-49BB15BCDFEF}">
      <dgm:prSet/>
      <dgm:spPr/>
      <dgm:t>
        <a:bodyPr/>
        <a:lstStyle/>
        <a:p>
          <a:endParaRPr lang="ru-RU"/>
        </a:p>
      </dgm:t>
    </dgm:pt>
    <dgm:pt modelId="{3017E16A-D48A-4AC9-A261-A5D48E0A4CA0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EB687F9-747F-4478-B79A-FF23B371ACFA}" type="parTrans" cxnId="{4C792CAB-ED2E-423C-AF75-5C4ED51BCD7E}">
      <dgm:prSet/>
      <dgm:spPr/>
      <dgm:t>
        <a:bodyPr/>
        <a:lstStyle/>
        <a:p>
          <a:endParaRPr lang="ru-RU"/>
        </a:p>
      </dgm:t>
    </dgm:pt>
    <dgm:pt modelId="{47DDC27C-D1EF-4E70-BDB0-407DC3FF3AD0}" type="sibTrans" cxnId="{4C792CAB-ED2E-423C-AF75-5C4ED51BCD7E}">
      <dgm:prSet/>
      <dgm:spPr/>
      <dgm:t>
        <a:bodyPr/>
        <a:lstStyle/>
        <a:p>
          <a:endParaRPr lang="ru-RU"/>
        </a:p>
      </dgm:t>
    </dgm:pt>
    <dgm:pt modelId="{48C01753-376C-446E-B5F8-F1E78B490862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пяти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образовательным областям.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19DE3FE-449B-4A95-895B-DD4BDAC18912}" type="parTrans" cxnId="{15B007AC-E441-4E16-A9FF-35A0D42DC6C2}">
      <dgm:prSet/>
      <dgm:spPr/>
      <dgm:t>
        <a:bodyPr/>
        <a:lstStyle/>
        <a:p>
          <a:endParaRPr lang="ru-RU"/>
        </a:p>
      </dgm:t>
    </dgm:pt>
    <dgm:pt modelId="{F423FF2F-5A49-45F1-9F00-11A841ED2338}" type="sibTrans" cxnId="{15B007AC-E441-4E16-A9FF-35A0D42DC6C2}">
      <dgm:prSet/>
      <dgm:spPr/>
      <dgm:t>
        <a:bodyPr/>
        <a:lstStyle/>
        <a:p>
          <a:endParaRPr lang="ru-RU"/>
        </a:p>
      </dgm:t>
    </dgm:pt>
    <dgm:pt modelId="{909DFB6E-F5DF-431F-94A0-67F863E4F294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Формы, способы,</a:t>
          </a:r>
          <a:r>
            <a:rPr lang="ru-RU" sz="16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методы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программы.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1BA72D-DE39-4C7C-8CFE-33B02116DB26}" type="parTrans" cxnId="{B18CCC70-E30B-4759-A8ED-E23F4A638FA8}">
      <dgm:prSet/>
      <dgm:spPr/>
      <dgm:t>
        <a:bodyPr/>
        <a:lstStyle/>
        <a:p>
          <a:endParaRPr lang="ru-RU"/>
        </a:p>
      </dgm:t>
    </dgm:pt>
    <dgm:pt modelId="{4690B8C2-6601-44AA-BD52-2112E6B4CACE}" type="sibTrans" cxnId="{B18CCC70-E30B-4759-A8ED-E23F4A638FA8}">
      <dgm:prSet/>
      <dgm:spPr/>
      <dgm:t>
        <a:bodyPr/>
        <a:lstStyle/>
        <a:p>
          <a:endParaRPr lang="ru-RU"/>
        </a:p>
      </dgm:t>
    </dgm:pt>
    <dgm:pt modelId="{077184ED-C786-4B92-9045-604CE40229F0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Отражает характер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взаимодействия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ОВЗ</a:t>
          </a:r>
          <a:r>
            <a:rPr lang="ru-RU" sz="16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педагогическим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работником</a:t>
          </a:r>
          <a:r>
            <a:rPr lang="ru-RU" sz="16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другими</a:t>
          </a:r>
          <a:r>
            <a:rPr lang="ru-RU" sz="16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детьми.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C0917EA-26D5-4798-A5BB-AA8EC9588CFB}" type="parTrans" cxnId="{08802543-986E-404D-85E2-556F7A4AB5B0}">
      <dgm:prSet/>
      <dgm:spPr/>
      <dgm:t>
        <a:bodyPr/>
        <a:lstStyle/>
        <a:p>
          <a:endParaRPr lang="ru-RU"/>
        </a:p>
      </dgm:t>
    </dgm:pt>
    <dgm:pt modelId="{99952205-DB23-4CB4-A69B-A07EF5DBAA39}" type="sibTrans" cxnId="{08802543-986E-404D-85E2-556F7A4AB5B0}">
      <dgm:prSet/>
      <dgm:spPr/>
      <dgm:t>
        <a:bodyPr/>
        <a:lstStyle/>
        <a:p>
          <a:endParaRPr lang="ru-RU"/>
        </a:p>
      </dgm:t>
    </dgm:pt>
    <dgm:pt modelId="{0DB3EFC1-C0EC-4EF3-A128-5C07A9C4F178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коррекционно-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развивающей</a:t>
          </a:r>
          <a:r>
            <a:rPr lang="ru-RU" sz="160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3BA0D1-E383-413E-80A4-B0352CC2F3ED}" type="parTrans" cxnId="{E9F49EAF-8039-4104-8048-72A15E7F607C}">
      <dgm:prSet/>
      <dgm:spPr/>
      <dgm:t>
        <a:bodyPr/>
        <a:lstStyle/>
        <a:p>
          <a:endParaRPr lang="ru-RU"/>
        </a:p>
      </dgm:t>
    </dgm:pt>
    <dgm:pt modelId="{1A1A8E0A-6B5E-4514-9D5F-57FB50F08648}" type="sibTrans" cxnId="{E9F49EAF-8039-4104-8048-72A15E7F607C}">
      <dgm:prSet/>
      <dgm:spPr/>
      <dgm:t>
        <a:bodyPr/>
        <a:lstStyle/>
        <a:p>
          <a:endParaRPr lang="ru-RU"/>
        </a:p>
      </dgm:t>
    </dgm:pt>
    <dgm:pt modelId="{8C1BD7B4-74C2-4037-B329-DF6DC56A089D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Федеральную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 рабочую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воспитания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822F4A0-0321-408C-A0AA-4EFB0E907F4F}" type="parTrans" cxnId="{BF4BF985-E4E5-48F3-8461-585B657EDB9A}">
      <dgm:prSet/>
      <dgm:spPr/>
      <dgm:t>
        <a:bodyPr/>
        <a:lstStyle/>
        <a:p>
          <a:endParaRPr lang="ru-RU"/>
        </a:p>
      </dgm:t>
    </dgm:pt>
    <dgm:pt modelId="{CADFCF66-70F6-44F7-8BC1-BC4132DF691A}" type="sibTrans" cxnId="{BF4BF985-E4E5-48F3-8461-585B657EDB9A}">
      <dgm:prSet/>
      <dgm:spPr/>
      <dgm:t>
        <a:bodyPr/>
        <a:lstStyle/>
        <a:p>
          <a:endParaRPr lang="ru-RU"/>
        </a:p>
      </dgm:t>
    </dgm:pt>
    <dgm:pt modelId="{962B7F34-E0AF-4BAB-A241-40F3C11738AF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Психолого-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r>
            <a:rPr lang="ru-RU" sz="1600" spc="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обеспечивающие</a:t>
          </a:r>
          <a:r>
            <a:rPr lang="ru-RU" sz="160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16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spc="4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spc="85" dirty="0" smtClean="0">
              <a:latin typeface="Times New Roman" pitchFamily="18" charset="0"/>
              <a:cs typeface="Times New Roman" pitchFamily="18" charset="0"/>
            </a:rPr>
            <a:t> ЗП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Р.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39D238-F2E0-48D5-87C4-6EAFE7D12979}" type="parTrans" cxnId="{289E3B65-8830-43F8-BCB9-16B508F74211}">
      <dgm:prSet/>
      <dgm:spPr/>
      <dgm:t>
        <a:bodyPr/>
        <a:lstStyle/>
        <a:p>
          <a:endParaRPr lang="ru-RU"/>
        </a:p>
      </dgm:t>
    </dgm:pt>
    <dgm:pt modelId="{6A6EAAA9-4D7C-4D8B-9AC9-08A55DCD3AC4}" type="sibTrans" cxnId="{289E3B65-8830-43F8-BCB9-16B508F74211}">
      <dgm:prSet/>
      <dgm:spPr/>
      <dgm:t>
        <a:bodyPr/>
        <a:lstStyle/>
        <a:p>
          <a:endParaRPr lang="ru-RU"/>
        </a:p>
      </dgm:t>
    </dgm:pt>
    <dgm:pt modelId="{6EB4EFA0-6C0A-43FC-A2BD-5BD47F99F9A4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Особенности</a:t>
          </a:r>
          <a:r>
            <a:rPr lang="ru-RU" sz="16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ru-RU" sz="1600" spc="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развивающей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предметно-пространственной</a:t>
          </a:r>
          <a:r>
            <a:rPr lang="ru-RU" sz="1600" spc="204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среды.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CCE3FB-7B84-496E-9FE9-7465B78B274A}" type="parTrans" cxnId="{008EC529-2B82-4E67-B952-AC1F3169D0BF}">
      <dgm:prSet/>
      <dgm:spPr/>
      <dgm:t>
        <a:bodyPr/>
        <a:lstStyle/>
        <a:p>
          <a:endParaRPr lang="ru-RU"/>
        </a:p>
      </dgm:t>
    </dgm:pt>
    <dgm:pt modelId="{06D57D8B-4AB2-44B4-B1BE-01151C3EEBBA}" type="sibTrans" cxnId="{008EC529-2B82-4E67-B952-AC1F3169D0BF}">
      <dgm:prSet/>
      <dgm:spPr/>
      <dgm:t>
        <a:bodyPr/>
        <a:lstStyle/>
        <a:p>
          <a:endParaRPr lang="ru-RU"/>
        </a:p>
      </dgm:t>
    </dgm:pt>
    <dgm:pt modelId="{C19BDB12-0CA9-4A2F-9215-4A0DBF425C4E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Кадровых,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финансовых,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30" dirty="0" smtClean="0">
              <a:latin typeface="Times New Roman" pitchFamily="18" charset="0"/>
              <a:cs typeface="Times New Roman" pitchFamily="18" charset="0"/>
            </a:rPr>
            <a:t>материально-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технических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условий.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D4AE35-B96D-4D43-8A15-C2288316F49F}" type="parTrans" cxnId="{2AD950D5-25AC-40A8-8ADC-B1DBF2A00DF2}">
      <dgm:prSet/>
      <dgm:spPr/>
      <dgm:t>
        <a:bodyPr/>
        <a:lstStyle/>
        <a:p>
          <a:endParaRPr lang="ru-RU"/>
        </a:p>
      </dgm:t>
    </dgm:pt>
    <dgm:pt modelId="{18438E61-1277-43C7-A66B-E0E58878E324}" type="sibTrans" cxnId="{2AD950D5-25AC-40A8-8ADC-B1DBF2A00DF2}">
      <dgm:prSet/>
      <dgm:spPr/>
      <dgm:t>
        <a:bodyPr/>
        <a:lstStyle/>
        <a:p>
          <a:endParaRPr lang="ru-RU"/>
        </a:p>
      </dgm:t>
    </dgm:pt>
    <dgm:pt modelId="{8342D1CC-1DD5-4C5C-B7B0-6F152BD8CA91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spc="-45" dirty="0" smtClean="0">
              <a:latin typeface="Times New Roman" pitchFamily="18" charset="0"/>
              <a:cs typeface="Times New Roman" pitchFamily="18" charset="0"/>
            </a:rPr>
            <a:t>Федеральный</a:t>
          </a:r>
          <a:r>
            <a:rPr lang="ru-RU" sz="16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календарный</a:t>
          </a:r>
          <a:r>
            <a:rPr lang="ru-RU" sz="16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20" dirty="0" smtClean="0">
              <a:latin typeface="Times New Roman" pitchFamily="18" charset="0"/>
              <a:cs typeface="Times New Roman" pitchFamily="18" charset="0"/>
            </a:rPr>
            <a:t>план </a:t>
          </a:r>
          <a:r>
            <a:rPr lang="ru-RU" sz="1600" spc="-40" dirty="0" smtClean="0"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spc="-10" dirty="0" smtClean="0">
              <a:latin typeface="Times New Roman" pitchFamily="18" charset="0"/>
              <a:cs typeface="Times New Roman" pitchFamily="18" charset="0"/>
            </a:rPr>
            <a:t>работы.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830E5C-43D3-4D80-AAD7-C6F66F622094}" type="parTrans" cxnId="{A3B35E70-1DCE-405B-A12C-39D1BE1E49A5}">
      <dgm:prSet/>
      <dgm:spPr/>
      <dgm:t>
        <a:bodyPr/>
        <a:lstStyle/>
        <a:p>
          <a:endParaRPr lang="ru-RU"/>
        </a:p>
      </dgm:t>
    </dgm:pt>
    <dgm:pt modelId="{BFEE8166-B370-4227-893E-0806FF618D0B}" type="sibTrans" cxnId="{A3B35E70-1DCE-405B-A12C-39D1BE1E49A5}">
      <dgm:prSet/>
      <dgm:spPr/>
      <dgm:t>
        <a:bodyPr/>
        <a:lstStyle/>
        <a:p>
          <a:endParaRPr lang="ru-RU"/>
        </a:p>
      </dgm:t>
    </dgm:pt>
    <dgm:pt modelId="{9ECAC077-BC67-4DDC-AC5D-35D7916F51CC}">
      <dgm:prSet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1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9244CA-AD58-4491-99E9-F52931758854}" type="parTrans" cxnId="{091B1E90-84EA-4C38-A9DB-13BE69A89740}">
      <dgm:prSet/>
      <dgm:spPr/>
      <dgm:t>
        <a:bodyPr/>
        <a:lstStyle/>
        <a:p>
          <a:endParaRPr lang="ru-RU"/>
        </a:p>
      </dgm:t>
    </dgm:pt>
    <dgm:pt modelId="{B2236030-811D-44A0-AE76-E5F9503E05CF}" type="sibTrans" cxnId="{091B1E90-84EA-4C38-A9DB-13BE69A89740}">
      <dgm:prSet/>
      <dgm:spPr/>
      <dgm:t>
        <a:bodyPr/>
        <a:lstStyle/>
        <a:p>
          <a:endParaRPr lang="ru-RU"/>
        </a:p>
      </dgm:t>
    </dgm:pt>
    <dgm:pt modelId="{873F492A-5461-40FD-9B12-4506DD59E588}" type="pres">
      <dgm:prSet presAssocID="{C838B525-8F9B-443D-94A6-FBDA84E92E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55EA1-C725-4003-A538-6B01778F852F}" type="pres">
      <dgm:prSet presAssocID="{90651607-B5A4-43E6-8BF3-18EBDFEA016D}" presName="composite" presStyleCnt="0"/>
      <dgm:spPr/>
    </dgm:pt>
    <dgm:pt modelId="{BFA78B43-AE2A-4391-87CA-4DA2F8BEFA90}" type="pres">
      <dgm:prSet presAssocID="{90651607-B5A4-43E6-8BF3-18EBDFEA01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3BC5-C59A-47D0-8EEE-887C54822BE3}" type="pres">
      <dgm:prSet presAssocID="{90651607-B5A4-43E6-8BF3-18EBDFEA01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D70C-E749-42AF-81A4-889FCF1A1A1C}" type="pres">
      <dgm:prSet presAssocID="{1EB71D6D-4707-4452-A460-57CDC16F725E}" presName="space" presStyleCnt="0"/>
      <dgm:spPr/>
    </dgm:pt>
    <dgm:pt modelId="{C19B2687-3A28-49D5-ABF3-75FE3E7500FC}" type="pres">
      <dgm:prSet presAssocID="{65375056-DE63-4DC8-A381-68011DDBAE63}" presName="composite" presStyleCnt="0"/>
      <dgm:spPr/>
    </dgm:pt>
    <dgm:pt modelId="{05A9AD76-7177-4414-AB68-A751596BD113}" type="pres">
      <dgm:prSet presAssocID="{65375056-DE63-4DC8-A381-68011DDBAE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8A573-D1A5-4625-A2A3-44E8CB53C3DF}" type="pres">
      <dgm:prSet presAssocID="{65375056-DE63-4DC8-A381-68011DDBAE63}" presName="desTx" presStyleLbl="alignAccFollowNode1" presStyleIdx="1" presStyleCnt="3" custLinFactY="60000" custLinFactNeighborX="-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7BD3-0123-4FF9-A534-38B304CA8685}" type="pres">
      <dgm:prSet presAssocID="{E0530A07-2AF4-4E09-985F-4F1BD0EF2DFD}" presName="space" presStyleCnt="0"/>
      <dgm:spPr/>
    </dgm:pt>
    <dgm:pt modelId="{072A60D4-D1BB-4218-9553-10ECC8033282}" type="pres">
      <dgm:prSet presAssocID="{57C027F5-2D24-422D-AA93-8538A4A263DD}" presName="composite" presStyleCnt="0"/>
      <dgm:spPr/>
    </dgm:pt>
    <dgm:pt modelId="{4869FBF6-B15F-42A2-9CEC-D64AEFFEC8A2}" type="pres">
      <dgm:prSet presAssocID="{57C027F5-2D24-422D-AA93-8538A4A263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890C1-CF37-408D-BA27-125AFDB3AAF1}" type="pres">
      <dgm:prSet presAssocID="{57C027F5-2D24-422D-AA93-8538A4A263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B1E90-84EA-4C38-A9DB-13BE69A89740}" srcId="{57C027F5-2D24-422D-AA93-8538A4A263DD}" destId="{9ECAC077-BC67-4DDC-AC5D-35D7916F51CC}" srcOrd="0" destOrd="0" parTransId="{B29244CA-AD58-4491-99E9-F52931758854}" sibTransId="{B2236030-811D-44A0-AE76-E5F9503E05CF}"/>
    <dgm:cxn modelId="{A3B35E70-1DCE-405B-A12C-39D1BE1E49A5}" srcId="{57C027F5-2D24-422D-AA93-8538A4A263DD}" destId="{8342D1CC-1DD5-4C5C-B7B0-6F152BD8CA91}" srcOrd="3" destOrd="0" parTransId="{3A830E5C-43D3-4D80-AAD7-C6F66F622094}" sibTransId="{BFEE8166-B370-4227-893E-0806FF618D0B}"/>
    <dgm:cxn modelId="{2D02578A-3634-465B-9EDB-AD121A079DF3}" type="presOf" srcId="{077184ED-C786-4B92-9045-604CE40229F0}" destId="{22B8A573-D1A5-4625-A2A3-44E8CB53C3DF}" srcOrd="0" destOrd="4" presId="urn:microsoft.com/office/officeart/2005/8/layout/hList1"/>
    <dgm:cxn modelId="{74114B24-B1BF-49EE-8137-C6D6779DB511}" type="presOf" srcId="{C19BDB12-0CA9-4A2F-9215-4A0DBF425C4E}" destId="{C89890C1-CF37-408D-BA27-125AFDB3AAF1}" srcOrd="0" destOrd="3" presId="urn:microsoft.com/office/officeart/2005/8/layout/hList1"/>
    <dgm:cxn modelId="{760A74B2-0A09-4554-80C1-3362B7145D2A}" type="presOf" srcId="{90651607-B5A4-43E6-8BF3-18EBDFEA016D}" destId="{BFA78B43-AE2A-4391-87CA-4DA2F8BEFA90}" srcOrd="0" destOrd="0" presId="urn:microsoft.com/office/officeart/2005/8/layout/hList1"/>
    <dgm:cxn modelId="{A59EBA01-8C31-4354-9E1E-CAA3837A5126}" type="presOf" srcId="{6EB4EFA0-6C0A-43FC-A2BD-5BD47F99F9A4}" destId="{C89890C1-CF37-408D-BA27-125AFDB3AAF1}" srcOrd="0" destOrd="2" presId="urn:microsoft.com/office/officeart/2005/8/layout/hList1"/>
    <dgm:cxn modelId="{008EC529-2B82-4E67-B952-AC1F3169D0BF}" srcId="{57C027F5-2D24-422D-AA93-8538A4A263DD}" destId="{6EB4EFA0-6C0A-43FC-A2BD-5BD47F99F9A4}" srcOrd="2" destOrd="0" parTransId="{1BCCE3FB-7B84-496E-9FE9-7465B78B274A}" sibTransId="{06D57D8B-4AB2-44B4-B1BE-01151C3EEBBA}"/>
    <dgm:cxn modelId="{B18CCC70-E30B-4759-A8ED-E23F4A638FA8}" srcId="{48C01753-376C-446E-B5F8-F1E78B490862}" destId="{909DFB6E-F5DF-431F-94A0-67F863E4F294}" srcOrd="0" destOrd="0" parTransId="{581BA72D-DE39-4C7C-8CFE-33B02116DB26}" sibTransId="{4690B8C2-6601-44AA-BD52-2112E6B4CACE}"/>
    <dgm:cxn modelId="{08802543-986E-404D-85E2-556F7A4AB5B0}" srcId="{65375056-DE63-4DC8-A381-68011DDBAE63}" destId="{077184ED-C786-4B92-9045-604CE40229F0}" srcOrd="3" destOrd="0" parTransId="{CC0917EA-26D5-4798-A5BB-AA8EC9588CFB}" sibTransId="{99952205-DB23-4CB4-A69B-A07EF5DBAA39}"/>
    <dgm:cxn modelId="{4C792CAB-ED2E-423C-AF75-5C4ED51BCD7E}" srcId="{65375056-DE63-4DC8-A381-68011DDBAE63}" destId="{3017E16A-D48A-4AC9-A261-A5D48E0A4CA0}" srcOrd="1" destOrd="0" parTransId="{4EB687F9-747F-4478-B79A-FF23B371ACFA}" sibTransId="{47DDC27C-D1EF-4E70-BDB0-407DC3FF3AD0}"/>
    <dgm:cxn modelId="{EF35306F-14E7-433F-B279-BB863A96EE7F}" srcId="{C838B525-8F9B-443D-94A6-FBDA84E92E8A}" destId="{90651607-B5A4-43E6-8BF3-18EBDFEA016D}" srcOrd="0" destOrd="0" parTransId="{B0E3B17D-4C41-4620-8242-C18D17BC251F}" sibTransId="{1EB71D6D-4707-4452-A460-57CDC16F725E}"/>
    <dgm:cxn modelId="{6AA1CB42-F2FA-453B-AF61-5D4969AC6DF4}" type="presOf" srcId="{65375056-DE63-4DC8-A381-68011DDBAE63}" destId="{05A9AD76-7177-4414-AB68-A751596BD113}" srcOrd="0" destOrd="0" presId="urn:microsoft.com/office/officeart/2005/8/layout/hList1"/>
    <dgm:cxn modelId="{ECDC326E-5945-46C7-A010-D8F36A7E2F23}" type="presOf" srcId="{3017E16A-D48A-4AC9-A261-A5D48E0A4CA0}" destId="{22B8A573-D1A5-4625-A2A3-44E8CB53C3DF}" srcOrd="0" destOrd="1" presId="urn:microsoft.com/office/officeart/2005/8/layout/hList1"/>
    <dgm:cxn modelId="{1FE9E228-F40F-4B1C-B777-8401553701CF}" type="presOf" srcId="{0DB3EFC1-C0EC-4EF3-A128-5C07A9C4F178}" destId="{22B8A573-D1A5-4625-A2A3-44E8CB53C3DF}" srcOrd="0" destOrd="5" presId="urn:microsoft.com/office/officeart/2005/8/layout/hList1"/>
    <dgm:cxn modelId="{AC8084A3-1574-4E77-98F2-8A94A1E20D3F}" type="presOf" srcId="{67E6FFDD-0264-4B00-9150-46F54F1755AE}" destId="{FBE63BC5-C59A-47D0-8EEE-887C54822BE3}" srcOrd="0" destOrd="0" presId="urn:microsoft.com/office/officeart/2005/8/layout/hList1"/>
    <dgm:cxn modelId="{254D74B4-0463-4551-A92B-3E38A4B600AE}" srcId="{C838B525-8F9B-443D-94A6-FBDA84E92E8A}" destId="{65375056-DE63-4DC8-A381-68011DDBAE63}" srcOrd="1" destOrd="0" parTransId="{267A4A35-3414-49E3-8411-14A942B0730E}" sibTransId="{E0530A07-2AF4-4E09-985F-4F1BD0EF2DFD}"/>
    <dgm:cxn modelId="{781BD99B-0FB1-460D-AFA5-F3B9F1254D1E}" srcId="{90651607-B5A4-43E6-8BF3-18EBDFEA016D}" destId="{3380A29A-24E0-4340-9947-0808E277EABB}" srcOrd="2" destOrd="0" parTransId="{2BC60C32-53B4-41AE-836A-8019D239F3AF}" sibTransId="{B6DE9160-0896-49CA-A438-4888AD0C573B}"/>
    <dgm:cxn modelId="{BF4BF985-E4E5-48F3-8461-585B657EDB9A}" srcId="{65375056-DE63-4DC8-A381-68011DDBAE63}" destId="{8C1BD7B4-74C2-4037-B329-DF6DC56A089D}" srcOrd="4" destOrd="0" parTransId="{0822F4A0-0321-408C-A0AA-4EFB0E907F4F}" sibTransId="{CADFCF66-70F6-44F7-8BC1-BC4132DF691A}"/>
    <dgm:cxn modelId="{9EA98D44-CF61-408E-AB3A-EB70F7BF5E77}" type="presOf" srcId="{C838B525-8F9B-443D-94A6-FBDA84E92E8A}" destId="{873F492A-5461-40FD-9B12-4506DD59E588}" srcOrd="0" destOrd="0" presId="urn:microsoft.com/office/officeart/2005/8/layout/hList1"/>
    <dgm:cxn modelId="{94D186C3-24EB-4A86-BA9A-2A304A366217}" srcId="{90651607-B5A4-43E6-8BF3-18EBDFEA016D}" destId="{EDC741EA-109F-4C96-9BB8-5C5BB8D3EC9B}" srcOrd="1" destOrd="0" parTransId="{EA595062-3696-43EA-B88B-F6A68194BF8D}" sibTransId="{7AFD3421-471F-4A9A-A9D6-CE24C46DB6C4}"/>
    <dgm:cxn modelId="{87E082DA-3875-4476-B141-86AFBDEA60D3}" type="presOf" srcId="{962B7F34-E0AF-4BAB-A241-40F3C11738AF}" destId="{C89890C1-CF37-408D-BA27-125AFDB3AAF1}" srcOrd="0" destOrd="1" presId="urn:microsoft.com/office/officeart/2005/8/layout/hList1"/>
    <dgm:cxn modelId="{3517767F-B3B0-4638-B82F-79612C2E9662}" type="presOf" srcId="{8C1BD7B4-74C2-4037-B329-DF6DC56A089D}" destId="{22B8A573-D1A5-4625-A2A3-44E8CB53C3DF}" srcOrd="0" destOrd="6" presId="urn:microsoft.com/office/officeart/2005/8/layout/hList1"/>
    <dgm:cxn modelId="{D016A27C-B70B-420D-A075-6D1CBB53D7FC}" type="presOf" srcId="{8BE9D7AE-EFDA-495D-A3B5-632E442D347D}" destId="{FBE63BC5-C59A-47D0-8EEE-887C54822BE3}" srcOrd="0" destOrd="2" presId="urn:microsoft.com/office/officeart/2005/8/layout/hList1"/>
    <dgm:cxn modelId="{8F1E606C-3251-4209-A4E7-4F41FEBDA2FE}" type="presOf" srcId="{909DFB6E-F5DF-431F-94A0-67F863E4F294}" destId="{22B8A573-D1A5-4625-A2A3-44E8CB53C3DF}" srcOrd="0" destOrd="3" presId="urn:microsoft.com/office/officeart/2005/8/layout/hList1"/>
    <dgm:cxn modelId="{289E3B65-8830-43F8-BCB9-16B508F74211}" srcId="{57C027F5-2D24-422D-AA93-8538A4A263DD}" destId="{962B7F34-E0AF-4BAB-A241-40F3C11738AF}" srcOrd="1" destOrd="0" parTransId="{9239D238-F2E0-48D5-87C4-6EAFE7D12979}" sibTransId="{6A6EAAA9-4D7C-4D8B-9AC9-08A55DCD3AC4}"/>
    <dgm:cxn modelId="{E4F99393-B053-46DC-9C07-A5C9FD7C8C85}" type="presOf" srcId="{57C027F5-2D24-422D-AA93-8538A4A263DD}" destId="{4869FBF6-B15F-42A2-9CEC-D64AEFFEC8A2}" srcOrd="0" destOrd="0" presId="urn:microsoft.com/office/officeart/2005/8/layout/hList1"/>
    <dgm:cxn modelId="{1F042E26-A81B-4C54-B08D-CD0912FA45A1}" srcId="{EDC741EA-109F-4C96-9BB8-5C5BB8D3EC9B}" destId="{8BE9D7AE-EFDA-495D-A3B5-632E442D347D}" srcOrd="0" destOrd="0" parTransId="{44DF0EFC-FA95-460D-BB5D-D70609AD66D4}" sibTransId="{903E37E0-AA08-421F-BD02-4EA016B202C7}"/>
    <dgm:cxn modelId="{FF506835-EBE9-4BDE-AA08-411E89FA0C41}" type="presOf" srcId="{8342D1CC-1DD5-4C5C-B7B0-6F152BD8CA91}" destId="{C89890C1-CF37-408D-BA27-125AFDB3AAF1}" srcOrd="0" destOrd="4" presId="urn:microsoft.com/office/officeart/2005/8/layout/hList1"/>
    <dgm:cxn modelId="{38AD8E98-C78E-4B5C-9A4E-49BB15BCDFEF}" srcId="{65375056-DE63-4DC8-A381-68011DDBAE63}" destId="{1297A203-27CE-48AB-81CE-46973B41A47D}" srcOrd="0" destOrd="0" parTransId="{3FDFDDD2-BC85-4AA7-83CB-847D203273A4}" sibTransId="{E0F3F22B-C57B-42B4-8B2A-23CA72D56CCA}"/>
    <dgm:cxn modelId="{7B5C7E53-E7A1-4C7A-8FBD-D6C09A282282}" type="presOf" srcId="{3380A29A-24E0-4340-9947-0808E277EABB}" destId="{FBE63BC5-C59A-47D0-8EEE-887C54822BE3}" srcOrd="0" destOrd="4" presId="urn:microsoft.com/office/officeart/2005/8/layout/hList1"/>
    <dgm:cxn modelId="{2AD950D5-25AC-40A8-8ADC-B1DBF2A00DF2}" srcId="{6EB4EFA0-6C0A-43FC-A2BD-5BD47F99F9A4}" destId="{C19BDB12-0CA9-4A2F-9215-4A0DBF425C4E}" srcOrd="0" destOrd="0" parTransId="{1CD4AE35-B96D-4D43-8A15-C2288316F49F}" sibTransId="{18438E61-1277-43C7-A66B-E0E58878E324}"/>
    <dgm:cxn modelId="{0F4405BE-D347-4027-86C7-5014BAF0136D}" type="presOf" srcId="{48C01753-376C-446E-B5F8-F1E78B490862}" destId="{22B8A573-D1A5-4625-A2A3-44E8CB53C3DF}" srcOrd="0" destOrd="2" presId="urn:microsoft.com/office/officeart/2005/8/layout/hList1"/>
    <dgm:cxn modelId="{AE73EB4C-288D-4574-992B-EA2776A08BFD}" srcId="{8BE9D7AE-EFDA-495D-A3B5-632E442D347D}" destId="{EAD04F02-13D9-4E85-8E6A-0B128D6BB779}" srcOrd="0" destOrd="0" parTransId="{2C08AEBC-0C7F-416D-A53B-38D6D5BB2C59}" sibTransId="{F27CC48A-363C-42FD-9F48-2868DF7E4E9C}"/>
    <dgm:cxn modelId="{3B9A10C8-2445-4D37-AD59-C95F219470AE}" type="presOf" srcId="{1297A203-27CE-48AB-81CE-46973B41A47D}" destId="{22B8A573-D1A5-4625-A2A3-44E8CB53C3DF}" srcOrd="0" destOrd="0" presId="urn:microsoft.com/office/officeart/2005/8/layout/hList1"/>
    <dgm:cxn modelId="{79447292-B996-4EA6-8431-7827B504B815}" srcId="{C838B525-8F9B-443D-94A6-FBDA84E92E8A}" destId="{57C027F5-2D24-422D-AA93-8538A4A263DD}" srcOrd="2" destOrd="0" parTransId="{B9BA6998-2078-40B1-9607-F8EFF5C0A081}" sibTransId="{BF15087F-A1EB-49F5-B2BA-95B9FEDCD0AC}"/>
    <dgm:cxn modelId="{E1BB55E3-1870-4FEE-A8EB-A4791C996CF3}" type="presOf" srcId="{EAD04F02-13D9-4E85-8E6A-0B128D6BB779}" destId="{FBE63BC5-C59A-47D0-8EEE-887C54822BE3}" srcOrd="0" destOrd="3" presId="urn:microsoft.com/office/officeart/2005/8/layout/hList1"/>
    <dgm:cxn modelId="{71AEF15C-22E6-4F32-B228-87C3B9F6A35E}" srcId="{90651607-B5A4-43E6-8BF3-18EBDFEA016D}" destId="{67E6FFDD-0264-4B00-9150-46F54F1755AE}" srcOrd="0" destOrd="0" parTransId="{06A7D8ED-7828-4F86-98A7-95EFB63610FA}" sibTransId="{F874D648-14B8-4580-9E87-ECCF2A08F167}"/>
    <dgm:cxn modelId="{3211D2A9-7D17-4941-9DC1-22114B892E04}" type="presOf" srcId="{9ECAC077-BC67-4DDC-AC5D-35D7916F51CC}" destId="{C89890C1-CF37-408D-BA27-125AFDB3AAF1}" srcOrd="0" destOrd="0" presId="urn:microsoft.com/office/officeart/2005/8/layout/hList1"/>
    <dgm:cxn modelId="{9A626275-4C10-4996-9D04-9C89F4E6E19C}" type="presOf" srcId="{EDC741EA-109F-4C96-9BB8-5C5BB8D3EC9B}" destId="{FBE63BC5-C59A-47D0-8EEE-887C54822BE3}" srcOrd="0" destOrd="1" presId="urn:microsoft.com/office/officeart/2005/8/layout/hList1"/>
    <dgm:cxn modelId="{15B007AC-E441-4E16-A9FF-35A0D42DC6C2}" srcId="{65375056-DE63-4DC8-A381-68011DDBAE63}" destId="{48C01753-376C-446E-B5F8-F1E78B490862}" srcOrd="2" destOrd="0" parTransId="{719DE3FE-449B-4A95-895B-DD4BDAC18912}" sibTransId="{F423FF2F-5A49-45F1-9F00-11A841ED2338}"/>
    <dgm:cxn modelId="{E9F49EAF-8039-4104-8048-72A15E7F607C}" srcId="{077184ED-C786-4B92-9045-604CE40229F0}" destId="{0DB3EFC1-C0EC-4EF3-A128-5C07A9C4F178}" srcOrd="0" destOrd="0" parTransId="{443BA0D1-E383-413E-80A4-B0352CC2F3ED}" sibTransId="{1A1A8E0A-6B5E-4514-9D5F-57FB50F08648}"/>
    <dgm:cxn modelId="{A22B8CA4-D187-4644-90AD-989916414B24}" type="presParOf" srcId="{873F492A-5461-40FD-9B12-4506DD59E588}" destId="{2E955EA1-C725-4003-A538-6B01778F852F}" srcOrd="0" destOrd="0" presId="urn:microsoft.com/office/officeart/2005/8/layout/hList1"/>
    <dgm:cxn modelId="{BA53F0C5-78CE-4AC5-B74C-F04E79A9ED60}" type="presParOf" srcId="{2E955EA1-C725-4003-A538-6B01778F852F}" destId="{BFA78B43-AE2A-4391-87CA-4DA2F8BEFA90}" srcOrd="0" destOrd="0" presId="urn:microsoft.com/office/officeart/2005/8/layout/hList1"/>
    <dgm:cxn modelId="{A96D37F5-4438-48DC-877F-07044E68B1BF}" type="presParOf" srcId="{2E955EA1-C725-4003-A538-6B01778F852F}" destId="{FBE63BC5-C59A-47D0-8EEE-887C54822BE3}" srcOrd="1" destOrd="0" presId="urn:microsoft.com/office/officeart/2005/8/layout/hList1"/>
    <dgm:cxn modelId="{969BD345-CFBA-46F4-87F5-F7FC953C2EC7}" type="presParOf" srcId="{873F492A-5461-40FD-9B12-4506DD59E588}" destId="{A6ECD70C-E749-42AF-81A4-889FCF1A1A1C}" srcOrd="1" destOrd="0" presId="urn:microsoft.com/office/officeart/2005/8/layout/hList1"/>
    <dgm:cxn modelId="{AC7DD4E5-4E69-4050-93B7-8554A15A3129}" type="presParOf" srcId="{873F492A-5461-40FD-9B12-4506DD59E588}" destId="{C19B2687-3A28-49D5-ABF3-75FE3E7500FC}" srcOrd="2" destOrd="0" presId="urn:microsoft.com/office/officeart/2005/8/layout/hList1"/>
    <dgm:cxn modelId="{509E484A-C3BE-4388-A1EB-13B2A41A6909}" type="presParOf" srcId="{C19B2687-3A28-49D5-ABF3-75FE3E7500FC}" destId="{05A9AD76-7177-4414-AB68-A751596BD113}" srcOrd="0" destOrd="0" presId="urn:microsoft.com/office/officeart/2005/8/layout/hList1"/>
    <dgm:cxn modelId="{9D70D337-F171-4A15-82EB-F00D0C081F90}" type="presParOf" srcId="{C19B2687-3A28-49D5-ABF3-75FE3E7500FC}" destId="{22B8A573-D1A5-4625-A2A3-44E8CB53C3DF}" srcOrd="1" destOrd="0" presId="urn:microsoft.com/office/officeart/2005/8/layout/hList1"/>
    <dgm:cxn modelId="{76738A20-995D-4B51-B009-2800B3A6C569}" type="presParOf" srcId="{873F492A-5461-40FD-9B12-4506DD59E588}" destId="{A4B07BD3-0123-4FF9-A534-38B304CA8685}" srcOrd="3" destOrd="0" presId="urn:microsoft.com/office/officeart/2005/8/layout/hList1"/>
    <dgm:cxn modelId="{ED719628-82B3-4307-98AC-532B2D8961E7}" type="presParOf" srcId="{873F492A-5461-40FD-9B12-4506DD59E588}" destId="{072A60D4-D1BB-4218-9553-10ECC8033282}" srcOrd="4" destOrd="0" presId="urn:microsoft.com/office/officeart/2005/8/layout/hList1"/>
    <dgm:cxn modelId="{4DA63696-D74E-41FB-A84F-E6BF691963C9}" type="presParOf" srcId="{072A60D4-D1BB-4218-9553-10ECC8033282}" destId="{4869FBF6-B15F-42A2-9CEC-D64AEFFEC8A2}" srcOrd="0" destOrd="0" presId="urn:microsoft.com/office/officeart/2005/8/layout/hList1"/>
    <dgm:cxn modelId="{FA21F560-E605-4A9D-9544-6868A599058A}" type="presParOf" srcId="{072A60D4-D1BB-4218-9553-10ECC8033282}" destId="{C89890C1-CF37-408D-BA27-125AFDB3A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AAE5-776D-4E4C-99C3-358C2110C97B}">
      <dsp:nvSpPr>
        <dsp:cNvPr id="0" name=""/>
        <dsp:cNvSpPr/>
      </dsp:nvSpPr>
      <dsp:spPr>
        <a:xfrm>
          <a:off x="0" y="0"/>
          <a:ext cx="11125200" cy="24142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7AEF-7E17-48CE-A057-9E90187A0039}">
      <dsp:nvSpPr>
        <dsp:cNvPr id="0" name=""/>
        <dsp:cNvSpPr/>
      </dsp:nvSpPr>
      <dsp:spPr>
        <a:xfrm>
          <a:off x="1763316" y="109386"/>
          <a:ext cx="2714914" cy="2747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EB803-43C1-4857-BF59-5F515B36A5A9}">
      <dsp:nvSpPr>
        <dsp:cNvPr id="0" name=""/>
        <dsp:cNvSpPr/>
      </dsp:nvSpPr>
      <dsp:spPr>
        <a:xfrm rot="10800000">
          <a:off x="938484" y="3057922"/>
          <a:ext cx="4301685" cy="2307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«Я люблю Россию!» Патриотическое и духовно-нравственное воспитание детей старшего дошкольного возраста (с 5 до 7 лет);</a:t>
          </a:r>
          <a:endParaRPr lang="ru-RU" sz="2200" kern="1200" dirty="0"/>
        </a:p>
      </dsp:txBody>
      <dsp:txXfrm rot="10800000">
        <a:off x="1009436" y="3057922"/>
        <a:ext cx="4159781" cy="2236169"/>
      </dsp:txXfrm>
    </dsp:sp>
    <dsp:sp modelId="{D12D846A-BDA9-4257-A683-FBF1D73AF5DA}">
      <dsp:nvSpPr>
        <dsp:cNvPr id="0" name=""/>
        <dsp:cNvSpPr/>
      </dsp:nvSpPr>
      <dsp:spPr>
        <a:xfrm>
          <a:off x="7412969" y="95312"/>
          <a:ext cx="2396325" cy="28179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388A6-094D-43B4-9B89-8782226E0128}">
      <dsp:nvSpPr>
        <dsp:cNvPr id="0" name=""/>
        <dsp:cNvSpPr/>
      </dsp:nvSpPr>
      <dsp:spPr>
        <a:xfrm rot="10800000">
          <a:off x="6434909" y="3040373"/>
          <a:ext cx="4352446" cy="22928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парциальной программы </a:t>
          </a:r>
          <a:r>
            <a: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rPr>
            <a:t>по музыкальному воспитанию детей дошкольного возраста «Ладушки».</a:t>
          </a:r>
          <a:endParaRPr kumimoji="0" lang="ru-RU" sz="2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6505424" y="3040373"/>
        <a:ext cx="4211416" cy="222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8B43-AE2A-4391-87CA-4DA2F8BEFA90}">
      <dsp:nvSpPr>
        <dsp:cNvPr id="0" name=""/>
        <dsp:cNvSpPr/>
      </dsp:nvSpPr>
      <dsp:spPr>
        <a:xfrm>
          <a:off x="3381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ЦЕЛЕВОЙ</a:t>
          </a:r>
          <a:r>
            <a:rPr lang="ru-RU" sz="1600" b="1" kern="1200" spc="-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1" y="24776"/>
        <a:ext cx="3296840" cy="720000"/>
      </dsp:txXfrm>
    </dsp:sp>
    <dsp:sp modelId="{FBE63BC5-C59A-47D0-8EEE-887C54822BE3}">
      <dsp:nvSpPr>
        <dsp:cNvPr id="0" name=""/>
        <dsp:cNvSpPr/>
      </dsp:nvSpPr>
      <dsp:spPr>
        <a:xfrm>
          <a:off x="3381" y="744776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Цель,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600" kern="12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принципы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программы</a:t>
          </a:r>
          <a:r>
            <a:rPr lang="ru-RU" sz="1600" kern="1200" spc="4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(базовые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специфические)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Планируемые</a:t>
          </a:r>
          <a:r>
            <a:rPr lang="ru-RU" sz="1600" kern="1200" spc="-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результаты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разных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возрастных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этапах 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дошкольного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детства.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3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Целевые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ориентиры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АОП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600" kern="1200" spc="-5" dirty="0" smtClean="0">
              <a:latin typeface="Times New Roman" pitchFamily="18" charset="0"/>
              <a:cs typeface="Times New Roman" pitchFamily="18" charset="0"/>
            </a:rPr>
            <a:t> детей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</a:t>
          </a:r>
          <a:r>
            <a:rPr lang="ru-RU" sz="1600" kern="1200" spc="-15" dirty="0" smtClean="0">
              <a:latin typeface="Times New Roman" pitchFamily="18" charset="0"/>
              <a:cs typeface="Times New Roman" pitchFamily="18" charset="0"/>
            </a:rPr>
            <a:t> ЗП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Р.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Развивающее</a:t>
          </a:r>
          <a:r>
            <a:rPr lang="ru-RU" sz="1600" kern="1200" spc="-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оценивание</a:t>
          </a:r>
          <a:r>
            <a:rPr lang="ru-RU" sz="1600" kern="1200" spc="-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качества образовательной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5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Программе</a:t>
          </a:r>
          <a:r>
            <a:rPr lang="ru-RU" sz="500" kern="1200" spc="-10" dirty="0" smtClean="0">
              <a:latin typeface="Calibri"/>
              <a:cs typeface="Calibri"/>
            </a:rPr>
            <a:t>.</a:t>
          </a:r>
          <a:endParaRPr lang="ru-RU" sz="500" kern="1200" dirty="0">
            <a:latin typeface="Calibri"/>
            <a:cs typeface="Calibri"/>
          </a:endParaRPr>
        </a:p>
      </dsp:txBody>
      <dsp:txXfrm>
        <a:off x="3381" y="744776"/>
        <a:ext cx="3296840" cy="3491296"/>
      </dsp:txXfrm>
    </dsp:sp>
    <dsp:sp modelId="{05A9AD76-7177-4414-AB68-A751596BD113}">
      <dsp:nvSpPr>
        <dsp:cNvPr id="0" name=""/>
        <dsp:cNvSpPr/>
      </dsp:nvSpPr>
      <dsp:spPr>
        <a:xfrm>
          <a:off x="3761779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-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25" dirty="0" smtClean="0">
              <a:latin typeface="Times New Roman" pitchFamily="18" charset="0"/>
              <a:cs typeface="Times New Roman" pitchFamily="18" charset="0"/>
            </a:rPr>
            <a:t>СОДЕРЖАТЕЛЬНЫЙ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1779" y="24776"/>
        <a:ext cx="3296840" cy="720000"/>
      </dsp:txXfrm>
    </dsp:sp>
    <dsp:sp modelId="{22B8A573-D1A5-4625-A2A3-44E8CB53C3DF}">
      <dsp:nvSpPr>
        <dsp:cNvPr id="0" name=""/>
        <dsp:cNvSpPr/>
      </dsp:nvSpPr>
      <dsp:spPr>
        <a:xfrm>
          <a:off x="3758680" y="769553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образовательной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деятельности</a:t>
          </a:r>
          <a:r>
            <a:rPr lang="ru-RU" sz="1600" kern="12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пяти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образовательным областям.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Формы, способы,</a:t>
          </a:r>
          <a:r>
            <a:rPr lang="ru-RU" sz="1600" kern="12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реализации</a:t>
          </a:r>
          <a:r>
            <a:rPr lang="ru-RU" sz="1600" kern="1200" spc="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программы.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Отражает характер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взаимодействия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ОВЗ</a:t>
          </a:r>
          <a:r>
            <a:rPr lang="ru-RU" sz="1600" kern="1200" spc="2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педагогическим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работником</a:t>
          </a:r>
          <a:r>
            <a:rPr lang="ru-RU" sz="1600" kern="1200" spc="3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</a:t>
          </a:r>
          <a:r>
            <a:rPr lang="ru-RU" sz="1600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другими</a:t>
          </a:r>
          <a:r>
            <a:rPr lang="ru-RU" sz="1600" kern="1200" spc="1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детьми.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kern="12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коррекционно-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развивающей</a:t>
          </a:r>
          <a:r>
            <a:rPr lang="ru-RU" sz="1600" kern="1200" spc="6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Федеральную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 рабочую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программу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воспитания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8680" y="769553"/>
        <a:ext cx="3296840" cy="3491296"/>
      </dsp:txXfrm>
    </dsp:sp>
    <dsp:sp modelId="{4869FBF6-B15F-42A2-9CEC-D64AEFFEC8A2}">
      <dsp:nvSpPr>
        <dsp:cNvPr id="0" name=""/>
        <dsp:cNvSpPr/>
      </dsp:nvSpPr>
      <dsp:spPr>
        <a:xfrm>
          <a:off x="7520178" y="24776"/>
          <a:ext cx="3296840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b="1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kern="1200" spc="-3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РАЗДЕЛ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20178" y="24776"/>
        <a:ext cx="3296840" cy="720000"/>
      </dsp:txXfrm>
    </dsp:sp>
    <dsp:sp modelId="{C89890C1-CF37-408D-BA27-125AFDB3AAF1}">
      <dsp:nvSpPr>
        <dsp:cNvPr id="0" name=""/>
        <dsp:cNvSpPr/>
      </dsp:nvSpPr>
      <dsp:spPr>
        <a:xfrm>
          <a:off x="7520178" y="744776"/>
          <a:ext cx="3296840" cy="3491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spc="-10" dirty="0" smtClean="0">
              <a:latin typeface="Times New Roman" pitchFamily="18" charset="0"/>
              <a:cs typeface="Times New Roman" pitchFamily="18" charset="0"/>
            </a:rPr>
            <a:t>СОДЕРЖИТ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Психолого-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педагогические</a:t>
          </a:r>
          <a:r>
            <a:rPr lang="ru-RU" sz="1600" kern="1200" spc="1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условия,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обеспечивающие</a:t>
          </a:r>
          <a:r>
            <a:rPr lang="ru-RU" sz="1600" kern="1200" spc="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развитие</a:t>
          </a:r>
          <a:r>
            <a:rPr lang="ru-RU" sz="1600" kern="12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ребенка</a:t>
          </a:r>
          <a:r>
            <a:rPr lang="ru-RU" sz="1600" kern="1200" spc="4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kern="1200" spc="85" dirty="0" smtClean="0">
              <a:latin typeface="Times New Roman" pitchFamily="18" charset="0"/>
              <a:cs typeface="Times New Roman" pitchFamily="18" charset="0"/>
            </a:rPr>
            <a:t> ЗП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Р.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Особенности</a:t>
          </a:r>
          <a:r>
            <a:rPr lang="ru-RU" sz="1600" kern="1200" spc="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организации</a:t>
          </a:r>
          <a:r>
            <a:rPr lang="ru-RU" sz="1600" kern="1200" spc="10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развивающей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предметно-пространственной</a:t>
          </a:r>
          <a:r>
            <a:rPr lang="ru-RU" sz="1600" kern="1200" spc="204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среды.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2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Кадровых,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финансовых,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30" dirty="0" smtClean="0">
              <a:latin typeface="Times New Roman" pitchFamily="18" charset="0"/>
              <a:cs typeface="Times New Roman" pitchFamily="18" charset="0"/>
            </a:rPr>
            <a:t>материально-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технических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условий.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spc="-45" dirty="0" smtClean="0">
              <a:latin typeface="Times New Roman" pitchFamily="18" charset="0"/>
              <a:cs typeface="Times New Roman" pitchFamily="18" charset="0"/>
            </a:rPr>
            <a:t>Федеральный</a:t>
          </a:r>
          <a:r>
            <a:rPr lang="ru-RU" sz="1600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календарный</a:t>
          </a:r>
          <a:r>
            <a:rPr lang="ru-RU" sz="1600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20" dirty="0" smtClean="0">
              <a:latin typeface="Times New Roman" pitchFamily="18" charset="0"/>
              <a:cs typeface="Times New Roman" pitchFamily="18" charset="0"/>
            </a:rPr>
            <a:t>план </a:t>
          </a:r>
          <a:r>
            <a:rPr lang="ru-RU" sz="1600" kern="1200" spc="-40" dirty="0" smtClean="0">
              <a:latin typeface="Times New Roman" pitchFamily="18" charset="0"/>
              <a:cs typeface="Times New Roman" pitchFamily="18" charset="0"/>
            </a:rPr>
            <a:t>воспитательной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spc="-10" dirty="0" smtClean="0">
              <a:latin typeface="Times New Roman" pitchFamily="18" charset="0"/>
              <a:cs typeface="Times New Roman" pitchFamily="18" charset="0"/>
            </a:rPr>
            <a:t>работы.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20178" y="744776"/>
        <a:ext cx="3296840" cy="349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439150" y="1649729"/>
            <a:ext cx="3321050" cy="349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1293" y="387095"/>
            <a:ext cx="464752" cy="389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537" y="51053"/>
            <a:ext cx="1100772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A55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4440" y="1499870"/>
            <a:ext cx="5010150" cy="345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75"/>
            <a:ext cx="12242800" cy="6886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0" y="2584450"/>
            <a:ext cx="74676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5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резентация а</a:t>
            </a:r>
            <a:r>
              <a:rPr b="1" spc="-150" dirty="0" err="1" smtClean="0">
                <a:latin typeface="Times New Roman" pitchFamily="18" charset="0"/>
                <a:cs typeface="Times New Roman" pitchFamily="18" charset="0"/>
              </a:rPr>
              <a:t>даптированн</a:t>
            </a: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25" dirty="0" err="1" smtClean="0">
                <a:latin typeface="Times New Roman" pitchFamily="18" charset="0"/>
                <a:cs typeface="Times New Roman" pitchFamily="18" charset="0"/>
              </a:rPr>
              <a:t>образовательн</a:t>
            </a:r>
            <a:r>
              <a:rPr lang="ru-RU" b="1" spc="-225" dirty="0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b="1" spc="-1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75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b="1" spc="-75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b="1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70" dirty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b="1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29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b="1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b="1" spc="-12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25" dirty="0" smtClean="0">
                <a:latin typeface="Times New Roman" pitchFamily="18" charset="0"/>
                <a:cs typeface="Times New Roman" pitchFamily="18" charset="0"/>
              </a:rPr>
              <a:t>задержкой психического развития</a:t>
            </a:r>
            <a:endParaRPr b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6400" y="5099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2245" algn="ctr"/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Ленинградская</a:t>
            </a:r>
            <a:r>
              <a:rPr lang="ru-RU" spc="2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область </a:t>
            </a:r>
          </a:p>
          <a:p>
            <a:pPr marR="1452245" algn="ctr"/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Гатчинский</a:t>
            </a:r>
            <a:r>
              <a:rPr lang="ru-RU" spc="-6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район </a:t>
            </a:r>
          </a:p>
          <a:p>
            <a:pPr marR="1452245" algn="ctr"/>
            <a:r>
              <a:rPr lang="ru-RU" spc="-20" dirty="0">
                <a:solidFill>
                  <a:srgbClr val="5A6278"/>
                </a:solidFill>
                <a:latin typeface="Georgia"/>
                <a:cs typeface="Georgia"/>
              </a:rPr>
              <a:t>г</a:t>
            </a:r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. Коммунар </a:t>
            </a:r>
          </a:p>
          <a:p>
            <a:pPr marR="1452245" algn="ctr"/>
            <a:r>
              <a:rPr lang="ru-RU" spc="-20" dirty="0" smtClean="0">
                <a:solidFill>
                  <a:srgbClr val="5A6278"/>
                </a:solidFill>
                <a:latin typeface="Georgia"/>
                <a:cs typeface="Georgia"/>
              </a:rPr>
              <a:t>2024 г.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9000" y="1136650"/>
            <a:ext cx="76962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51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Муниципальное</a:t>
            </a:r>
            <a:r>
              <a:rPr lang="ru-RU" spc="-7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бюджетное</a:t>
            </a:r>
            <a:r>
              <a:rPr lang="ru-RU" spc="-5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дошкольное</a:t>
            </a:r>
            <a:endParaRPr lang="ru-RU" dirty="0" smtClean="0">
              <a:latin typeface="Georgia"/>
              <a:cs typeface="Georgia"/>
            </a:endParaRPr>
          </a:p>
          <a:p>
            <a:pPr marL="12700" algn="ctr">
              <a:lnSpc>
                <a:spcPts val="1490"/>
              </a:lnSpc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образовательное</a:t>
            </a:r>
            <a:r>
              <a:rPr lang="ru-RU" spc="-6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10" dirty="0" smtClean="0">
                <a:solidFill>
                  <a:srgbClr val="5A6278"/>
                </a:solidFill>
                <a:latin typeface="Georgia"/>
                <a:cs typeface="Georgia"/>
              </a:rPr>
              <a:t>учреждение</a:t>
            </a:r>
            <a:endParaRPr lang="ru-RU" dirty="0" smtClean="0">
              <a:latin typeface="Georgia"/>
              <a:cs typeface="Georgia"/>
            </a:endParaRPr>
          </a:p>
          <a:p>
            <a:pPr marL="12700" algn="ctr">
              <a:lnSpc>
                <a:spcPts val="1660"/>
              </a:lnSpc>
            </a:pP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«Детский</a:t>
            </a:r>
            <a:r>
              <a:rPr lang="ru-RU" spc="-50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dirty="0" smtClean="0">
                <a:solidFill>
                  <a:srgbClr val="5A6278"/>
                </a:solidFill>
                <a:latin typeface="Georgia"/>
                <a:cs typeface="Georgia"/>
              </a:rPr>
              <a:t>сад</a:t>
            </a:r>
            <a:r>
              <a:rPr lang="ru-RU" spc="-35" dirty="0" smtClean="0">
                <a:solidFill>
                  <a:srgbClr val="5A6278"/>
                </a:solidFill>
                <a:latin typeface="Georgia"/>
                <a:cs typeface="Georgia"/>
              </a:rPr>
              <a:t> </a:t>
            </a:r>
            <a:r>
              <a:rPr lang="ru-RU" spc="-25" dirty="0" smtClean="0">
                <a:solidFill>
                  <a:srgbClr val="5A6278"/>
                </a:solidFill>
                <a:latin typeface="Georgia"/>
                <a:cs typeface="Georgia"/>
              </a:rPr>
              <a:t>№35 комбинированного вида»</a:t>
            </a:r>
            <a:endParaRPr lang="ru-RU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8800" y="1365250"/>
            <a:ext cx="3710940" cy="4284345"/>
            <a:chOff x="7982711" y="1374647"/>
            <a:chExt cx="3710940" cy="4284345"/>
          </a:xfrm>
        </p:grpSpPr>
        <p:sp>
          <p:nvSpPr>
            <p:cNvPr id="3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398000" y="31940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9"/>
          <p:cNvGrpSpPr/>
          <p:nvPr/>
        </p:nvGrpSpPr>
        <p:grpSpPr>
          <a:xfrm>
            <a:off x="565583" y="1530858"/>
            <a:ext cx="585470" cy="3735070"/>
            <a:chOff x="565583" y="1530858"/>
            <a:chExt cx="585470" cy="3735070"/>
          </a:xfrm>
        </p:grpSpPr>
        <p:sp>
          <p:nvSpPr>
            <p:cNvPr id="7" name="object 10"/>
            <p:cNvSpPr/>
            <p:nvPr/>
          </p:nvSpPr>
          <p:spPr>
            <a:xfrm>
              <a:off x="1104950" y="2127250"/>
              <a:ext cx="46355" cy="3138805"/>
            </a:xfrm>
            <a:custGeom>
              <a:avLst/>
              <a:gdLst/>
              <a:ahLst/>
              <a:cxnLst/>
              <a:rect l="l" t="t" r="r" b="b"/>
              <a:pathLst>
                <a:path w="46355" h="3138804">
                  <a:moveTo>
                    <a:pt x="45732" y="0"/>
                  </a:moveTo>
                  <a:lnTo>
                    <a:pt x="0" y="0"/>
                  </a:lnTo>
                  <a:lnTo>
                    <a:pt x="0" y="3138424"/>
                  </a:lnTo>
                  <a:lnTo>
                    <a:pt x="45732" y="3138424"/>
                  </a:lnTo>
                  <a:lnTo>
                    <a:pt x="457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583" y="1530858"/>
              <a:ext cx="502687" cy="57759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320800" y="527050"/>
            <a:ext cx="6643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АОП ДО для детей с ЗПР</a:t>
            </a:r>
            <a:endParaRPr lang="ru-RU" sz="3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4600" y="266065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дошкольного образования, определяемых общими и особыми потребностями обучающегося раннего и дошкольного возраста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индивидуальными особенностями его развития и состояния здоровья.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8800" y="1365250"/>
            <a:ext cx="3710940" cy="4284345"/>
            <a:chOff x="7982711" y="1374647"/>
            <a:chExt cx="3710940" cy="4284345"/>
          </a:xfrm>
        </p:grpSpPr>
        <p:sp>
          <p:nvSpPr>
            <p:cNvPr id="3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398000" y="319405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00" y="14605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содержания АОП ДО для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коррекция недостатков психофизического развития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охрана и укрепление физического и психического здоровья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Р, в т.ч. их эмоционального благополучия;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равных возможностей для полноценного развития ребенка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в период дошкольного образования независимо от места проживания, пола, нации, языка, социального статуса;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как субъекта отношений с педагогическим работником, родителями (законными представителями), другими детьми;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объединение обучения и воспитания в целостный образовательный процесс на основе духовно-нравственных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общей культуры личности обучающихся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социокультурной среды, соответствующей психофизическим и индивидуальным особенностям развития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абилитации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охраны и укрепления здоровья, детей 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преемственности целей, задач и содержания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0" y="1060450"/>
            <a:ext cx="499697" cy="512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5600" y="755650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реализации Программы.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12"/>
          <p:cNvGrpSpPr/>
          <p:nvPr/>
        </p:nvGrpSpPr>
        <p:grpSpPr>
          <a:xfrm>
            <a:off x="558800" y="2584450"/>
            <a:ext cx="3733800" cy="1447800"/>
            <a:chOff x="917384" y="1434020"/>
            <a:chExt cx="2286635" cy="932815"/>
          </a:xfrm>
        </p:grpSpPr>
        <p:sp>
          <p:nvSpPr>
            <p:cNvPr id="6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3400" y="1365250"/>
            <a:ext cx="1981200" cy="36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91770">
              <a:lnSpc>
                <a:spcPct val="101200"/>
              </a:lnSpc>
              <a:spcBef>
                <a:spcPts val="80"/>
              </a:spcBef>
            </a:pPr>
            <a:endParaRPr lang="ru-RU" dirty="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000" y="2660650"/>
            <a:ext cx="358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освоения Программы детьми старшего дошкольного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object 12"/>
          <p:cNvGrpSpPr/>
          <p:nvPr/>
        </p:nvGrpSpPr>
        <p:grpSpPr>
          <a:xfrm>
            <a:off x="4445000" y="2584450"/>
            <a:ext cx="3429000" cy="1447800"/>
            <a:chOff x="917384" y="1434020"/>
            <a:chExt cx="2286635" cy="932815"/>
          </a:xfrm>
        </p:grpSpPr>
        <p:sp>
          <p:nvSpPr>
            <p:cNvPr id="14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97400" y="2722949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освоения Программы детьми подготовительного дошкольного возраста 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12"/>
          <p:cNvGrpSpPr/>
          <p:nvPr/>
        </p:nvGrpSpPr>
        <p:grpSpPr>
          <a:xfrm>
            <a:off x="8026400" y="2584450"/>
            <a:ext cx="3429000" cy="1447800"/>
            <a:chOff x="917384" y="1434020"/>
            <a:chExt cx="2286635" cy="932815"/>
          </a:xfrm>
        </p:grpSpPr>
        <p:sp>
          <p:nvSpPr>
            <p:cNvPr id="19" name="object 13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2260092" y="0"/>
                  </a:moveTo>
                  <a:lnTo>
                    <a:pt x="0" y="0"/>
                  </a:lnTo>
                  <a:lnTo>
                    <a:pt x="0" y="906780"/>
                  </a:lnTo>
                  <a:lnTo>
                    <a:pt x="2260092" y="906780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30402" y="1447038"/>
              <a:ext cx="2260600" cy="906780"/>
            </a:xfrm>
            <a:custGeom>
              <a:avLst/>
              <a:gdLst/>
              <a:ahLst/>
              <a:cxnLst/>
              <a:rect l="l" t="t" r="r" b="b"/>
              <a:pathLst>
                <a:path w="2260600" h="906780">
                  <a:moveTo>
                    <a:pt x="0" y="906780"/>
                  </a:moveTo>
                  <a:lnTo>
                    <a:pt x="2260092" y="906780"/>
                  </a:lnTo>
                  <a:lnTo>
                    <a:pt x="2260092" y="0"/>
                  </a:lnTo>
                  <a:lnTo>
                    <a:pt x="0" y="0"/>
                  </a:lnTo>
                  <a:lnTo>
                    <a:pt x="0" y="906780"/>
                  </a:lnTo>
                  <a:close/>
                </a:path>
              </a:pathLst>
            </a:custGeom>
            <a:ln w="25908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026400" y="281305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на этапе завершения освоения Программы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object 16"/>
          <p:cNvGrpSpPr/>
          <p:nvPr/>
        </p:nvGrpSpPr>
        <p:grpSpPr>
          <a:xfrm>
            <a:off x="3225800" y="3879850"/>
            <a:ext cx="5760719" cy="1752600"/>
            <a:chOff x="5454395" y="1990344"/>
            <a:chExt cx="4084319" cy="1196339"/>
          </a:xfrm>
        </p:grpSpPr>
        <p:pic>
          <p:nvPicPr>
            <p:cNvPr id="23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4395" y="1990344"/>
              <a:ext cx="1196340" cy="1196339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51" y="1990344"/>
              <a:ext cx="1197863" cy="1196339"/>
            </a:xfrm>
            <a:prstGeom prst="rect">
              <a:avLst/>
            </a:prstGeom>
          </p:spPr>
        </p:pic>
        <p:pic>
          <p:nvPicPr>
            <p:cNvPr id="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5088" y="2353056"/>
              <a:ext cx="496824" cy="496824"/>
            </a:xfrm>
            <a:prstGeom prst="rect">
              <a:avLst/>
            </a:prstGeom>
          </p:spPr>
        </p:pic>
        <p:pic>
          <p:nvPicPr>
            <p:cNvPr id="26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2122" y="2125980"/>
              <a:ext cx="585215" cy="580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331200" y="1365250"/>
            <a:ext cx="3710940" cy="4284345"/>
            <a:chOff x="7982711" y="1374647"/>
            <a:chExt cx="3710940" cy="4284345"/>
          </a:xfrm>
        </p:grpSpPr>
        <p:sp>
          <p:nvSpPr>
            <p:cNvPr id="4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321800" y="311785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985" algn="ctr">
              <a:lnSpc>
                <a:spcPct val="100000"/>
              </a:lnSpc>
              <a:spcBef>
                <a:spcPts val="10"/>
              </a:spcBef>
            </a:pPr>
            <a:r>
              <a:rPr lang="ru-RU" sz="24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аздел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200" y="603250"/>
            <a:ext cx="995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b="1" spc="-14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содержательного</a:t>
            </a:r>
            <a:r>
              <a:rPr lang="ru-RU" sz="2800" b="1" spc="-8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ru-RU" sz="2800" b="1" spc="-8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z="2800" b="1" spc="-114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b="1" spc="-1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635000" y="1212850"/>
            <a:ext cx="10170160" cy="0"/>
          </a:xfrm>
          <a:custGeom>
            <a:avLst/>
            <a:gdLst/>
            <a:ahLst/>
            <a:cxnLst/>
            <a:rect l="l" t="t" r="r" b="b"/>
            <a:pathLst>
              <a:path w="10170160">
                <a:moveTo>
                  <a:pt x="0" y="0"/>
                </a:moveTo>
                <a:lnTo>
                  <a:pt x="10170160" y="0"/>
                </a:lnTo>
              </a:path>
            </a:pathLst>
          </a:custGeom>
          <a:ln w="28956">
            <a:solidFill>
              <a:srgbClr val="1F4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00" y="1289050"/>
            <a:ext cx="585215" cy="585215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39800" y="128905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Описание образовательной деятельности обучающихся 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ЗП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 в соответствии с направлениями развития ребенка, представленными в пяти образовательных областях.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Описание вариативных форм, способов, методов и средств реализации АОП ДО с  учетом возрастных и индивидуальных особенностей воспитанников.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Программа коррекционно-развивающей работы с детьми 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ЗП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Рабочая программа воспитания ДОУ.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7600" y="1365250"/>
            <a:ext cx="685800" cy="614172"/>
          </a:xfrm>
          <a:prstGeom prst="rect">
            <a:avLst/>
          </a:prstGeom>
        </p:spPr>
      </p:pic>
      <p:pic>
        <p:nvPicPr>
          <p:cNvPr id="15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4600" y="1898650"/>
            <a:ext cx="609600" cy="608076"/>
          </a:xfrm>
          <a:prstGeom prst="rect">
            <a:avLst/>
          </a:prstGeom>
        </p:spPr>
      </p:pic>
      <p:pic>
        <p:nvPicPr>
          <p:cNvPr id="16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40800" y="4337050"/>
            <a:ext cx="685800" cy="609600"/>
          </a:xfrm>
          <a:prstGeom prst="rect">
            <a:avLst/>
          </a:prstGeom>
        </p:spPr>
      </p:pic>
      <p:pic>
        <p:nvPicPr>
          <p:cNvPr id="17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36200" y="502285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407400" y="1746250"/>
            <a:ext cx="3710940" cy="4284345"/>
            <a:chOff x="7982711" y="1374647"/>
            <a:chExt cx="3710940" cy="4284345"/>
          </a:xfrm>
        </p:grpSpPr>
        <p:sp>
          <p:nvSpPr>
            <p:cNvPr id="4" name="object 3"/>
            <p:cNvSpPr/>
            <p:nvPr/>
          </p:nvSpPr>
          <p:spPr>
            <a:xfrm>
              <a:off x="7982711" y="1374647"/>
              <a:ext cx="3710940" cy="4284345"/>
            </a:xfrm>
            <a:custGeom>
              <a:avLst/>
              <a:gdLst/>
              <a:ahLst/>
              <a:cxnLst/>
              <a:rect l="l" t="t" r="r" b="b"/>
              <a:pathLst>
                <a:path w="3710940" h="4284345">
                  <a:moveTo>
                    <a:pt x="3710940" y="0"/>
                  </a:moveTo>
                  <a:lnTo>
                    <a:pt x="0" y="2141981"/>
                  </a:lnTo>
                  <a:lnTo>
                    <a:pt x="3710940" y="4283964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8633459" y="1744979"/>
              <a:ext cx="3049905" cy="3522345"/>
            </a:xfrm>
            <a:custGeom>
              <a:avLst/>
              <a:gdLst/>
              <a:ahLst/>
              <a:cxnLst/>
              <a:rect l="l" t="t" r="r" b="b"/>
              <a:pathLst>
                <a:path w="3049904" h="3522345">
                  <a:moveTo>
                    <a:pt x="3049524" y="0"/>
                  </a:moveTo>
                  <a:lnTo>
                    <a:pt x="0" y="1760982"/>
                  </a:lnTo>
                  <a:lnTo>
                    <a:pt x="3049524" y="3521964"/>
                  </a:lnTo>
                  <a:lnTo>
                    <a:pt x="3049524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321800" y="3575050"/>
            <a:ext cx="292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0" y="67945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b="1" spc="-1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организационного</a:t>
            </a:r>
            <a:r>
              <a:rPr lang="ru-RU" sz="2800" b="1" spc="-13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ru-RU" sz="2800" b="1" spc="-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7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z="2800" b="1" spc="-114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800" b="1" spc="-12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000" y="1212850"/>
            <a:ext cx="10438765" cy="0"/>
          </a:xfrm>
          <a:custGeom>
            <a:avLst/>
            <a:gdLst/>
            <a:ahLst/>
            <a:cxnLst/>
            <a:rect l="l" t="t" r="r" b="b"/>
            <a:pathLst>
              <a:path w="10438765">
                <a:moveTo>
                  <a:pt x="0" y="0"/>
                </a:moveTo>
                <a:lnTo>
                  <a:pt x="10438384" y="0"/>
                </a:lnTo>
              </a:path>
            </a:pathLst>
          </a:custGeom>
          <a:ln w="28956">
            <a:solidFill>
              <a:srgbClr val="1F4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7400" y="1473716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Психолого-педагогические условия, обеспечивающие развитие ребенка 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2.Организация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развивающей предметно-пространственной среды.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Кадровые условия реализации Программы.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Финансовые условия реализации Программы.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Материально-техническое обеспечение Программы.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Режим и распорядок дня.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Планирование образовательной деятельности.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5663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Часть, формируемая участниками образовательного процесса.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1289050"/>
            <a:ext cx="585215" cy="585215"/>
          </a:xfrm>
          <a:prstGeom prst="rect">
            <a:avLst/>
          </a:prstGeom>
        </p:spPr>
      </p:pic>
      <p:pic>
        <p:nvPicPr>
          <p:cNvPr id="11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000" y="1670050"/>
            <a:ext cx="587019" cy="594360"/>
          </a:xfrm>
          <a:prstGeom prst="rect">
            <a:avLst/>
          </a:prstGeom>
        </p:spPr>
      </p:pic>
      <p:pic>
        <p:nvPicPr>
          <p:cNvPr id="1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9400" y="2355850"/>
            <a:ext cx="609600" cy="533400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60000" y="5327650"/>
            <a:ext cx="533400" cy="533400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40800" y="4565650"/>
            <a:ext cx="527304" cy="528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42800" cy="684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0" y="60325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000" spc="-15" dirty="0" smtClean="0">
                <a:latin typeface="Times New Roman"/>
                <a:cs typeface="Times New Roman"/>
              </a:rPr>
              <a:t>Адаптированная образовательная программа дошкольного образования  для детей с тяжелыми нарушениями речи является документом, представляющим модель образовательного процесса с детьми с ЗПР, охватывающего основные направления развития ребёнка дошкольного возраста (с 5 до 7 (8) лет), все виды деятельности детей с учётом приоритетности в каждом возрастном периоде.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30200" y="527050"/>
            <a:ext cx="2819400" cy="2133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3600" y="12890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АОП ДО для детей с ЗПР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3194050"/>
            <a:ext cx="9372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spc="-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рабочей группы разработчиков АОП ДО для детей с ЗПР: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Заведующий: Афанасьева Любовь Александровна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УВР: Ильина Ирина Сергеевна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Старший методист: Макарычева Надежда Николаевна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Хеккенен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Вера Валерьевна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Тормозова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Екатерина Фёдоровна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Учитель-логопед: Козырева Мария Анатольевна</a:t>
            </a:r>
          </a:p>
          <a:p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Мощинская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10800000">
            <a:off x="8102600" y="3651250"/>
            <a:ext cx="3962400" cy="2590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36000" y="44132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рабочей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7"/>
          <p:cNvSpPr/>
          <p:nvPr/>
        </p:nvSpPr>
        <p:spPr>
          <a:xfrm>
            <a:off x="601980" y="908050"/>
            <a:ext cx="10993120" cy="0"/>
          </a:xfrm>
          <a:custGeom>
            <a:avLst/>
            <a:gdLst/>
            <a:ahLst/>
            <a:cxnLst/>
            <a:rect l="l" t="t" r="r" b="b"/>
            <a:pathLst>
              <a:path w="10993120">
                <a:moveTo>
                  <a:pt x="1099261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2F3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87400" y="450850"/>
            <a:ext cx="6474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Особенности АОП ДО для детей с ЗПР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200" y="1517650"/>
            <a:ext cx="447979" cy="5288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1800" y="1746250"/>
            <a:ext cx="777264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b="1" spc="-3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НОРМАТИВНО-УПРАВЛЕНЧЕСКОГО ДОКУМЕНТА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1517650"/>
            <a:ext cx="300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0400" y="2127250"/>
            <a:ext cx="6168996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673100" indent="368300">
              <a:lnSpc>
                <a:spcPts val="1700"/>
              </a:lnSpc>
            </a:pPr>
            <a:r>
              <a:rPr lang="ru-RU" i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i="1" spc="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i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pc="-5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i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ИСПОЛНЕНИЮ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8000" y="2127250"/>
            <a:ext cx="544398" cy="533400"/>
          </a:xfrm>
          <a:prstGeom prst="rect">
            <a:avLst/>
          </a:prstGeom>
        </p:spPr>
      </p:pic>
      <p:pic>
        <p:nvPicPr>
          <p:cNvPr id="9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200" y="3270250"/>
            <a:ext cx="502687" cy="5760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000" y="327025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8000" y="3194050"/>
            <a:ext cx="61214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295"/>
              </a:spcBef>
            </a:pPr>
            <a:r>
              <a:rPr lang="ru-RU" b="1" spc="-25" dirty="0" smtClean="0">
                <a:solidFill>
                  <a:srgbClr val="4A5567"/>
                </a:solidFill>
                <a:latin typeface="Calibri"/>
                <a:cs typeface="Calibri"/>
              </a:rPr>
              <a:t>ОПРЕДЕЛЯЕТ</a:t>
            </a:r>
            <a:r>
              <a:rPr lang="ru-RU" b="1" spc="-3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20" dirty="0" smtClean="0">
                <a:solidFill>
                  <a:srgbClr val="4A5567"/>
                </a:solidFill>
                <a:latin typeface="Calibri"/>
                <a:cs typeface="Calibri"/>
              </a:rPr>
              <a:t>ЕДИНЫЕ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ДЛЯ</a:t>
            </a:r>
            <a:r>
              <a:rPr lang="ru-RU" b="1" spc="-4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РФ</a:t>
            </a:r>
            <a:r>
              <a:rPr lang="ru-RU" b="1" spc="-5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Calibri"/>
                <a:cs typeface="Calibri"/>
              </a:rPr>
              <a:t>БАЗОВЫЕ</a:t>
            </a:r>
            <a:r>
              <a:rPr lang="ru-RU" b="1" spc="-45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ОБЪЕМ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И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30" dirty="0" smtClean="0">
                <a:solidFill>
                  <a:srgbClr val="4A5567"/>
                </a:solidFill>
                <a:latin typeface="Calibri"/>
                <a:cs typeface="Calibri"/>
              </a:rPr>
              <a:t>СОДЕРЖАНИЕ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ДО</a:t>
            </a:r>
            <a:r>
              <a:rPr lang="ru-RU" b="1" spc="-4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Calibri"/>
                <a:cs typeface="Calibri"/>
              </a:rPr>
              <a:t>И</a:t>
            </a:r>
            <a:r>
              <a:rPr lang="ru-RU" b="1" spc="-60" dirty="0" smtClean="0">
                <a:solidFill>
                  <a:srgbClr val="4A5567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ПЛАНИРУЕМЫЕ </a:t>
            </a:r>
            <a:r>
              <a:rPr lang="ru-RU" b="1" spc="-70" dirty="0" smtClean="0">
                <a:solidFill>
                  <a:srgbClr val="4A5567"/>
                </a:solidFill>
                <a:latin typeface="Calibri"/>
                <a:cs typeface="Calibri"/>
              </a:rPr>
              <a:t>РЕЗУЛЬТАТЫ</a:t>
            </a:r>
            <a:r>
              <a:rPr lang="ru-RU" b="1" spc="-20" dirty="0" smtClean="0">
                <a:solidFill>
                  <a:srgbClr val="4A5567"/>
                </a:solidFill>
                <a:latin typeface="Calibri"/>
                <a:cs typeface="Calibri"/>
              </a:rPr>
              <a:t> ОСВОЕНИЯ </a:t>
            </a:r>
            <a:r>
              <a:rPr lang="ru-RU" b="1" spc="-10" dirty="0" smtClean="0">
                <a:solidFill>
                  <a:srgbClr val="4A5567"/>
                </a:solidFill>
                <a:latin typeface="Calibri"/>
                <a:cs typeface="Calibri"/>
              </a:rPr>
              <a:t>ОБРАЗОВАТЕЛЬНОЙ ПРОГРАММЫ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4200" y="4260850"/>
            <a:ext cx="6121400" cy="7309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">
              <a:lnSpc>
                <a:spcPct val="100000"/>
              </a:lnSpc>
              <a:spcBef>
                <a:spcPts val="1195"/>
              </a:spcBef>
            </a:pP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Обязательная</a:t>
            </a:r>
            <a:r>
              <a:rPr lang="ru-RU" b="1" spc="-1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spc="-25" dirty="0" err="1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инвариативная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часть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-5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ru-RU" sz="1600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соответствовать </a:t>
            </a:r>
            <a:r>
              <a:rPr lang="ru-RU" sz="1600" i="1" spc="-20" dirty="0" smtClean="0">
                <a:latin typeface="Times New Roman" pitchFamily="18" charset="0"/>
                <a:cs typeface="Times New Roman" pitchFamily="18" charset="0"/>
              </a:rPr>
              <a:t>ФАОП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6600" y="5251450"/>
            <a:ext cx="61214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95"/>
              </a:spcBef>
            </a:pP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Часть,</a:t>
            </a:r>
            <a:r>
              <a:rPr lang="ru-RU" b="1" spc="-3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формируемая</a:t>
            </a:r>
            <a:r>
              <a:rPr lang="ru-RU" b="1" spc="-4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отношений </a:t>
            </a:r>
            <a:r>
              <a:rPr lang="ru-RU" b="1" spc="-2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(вариативная)</a:t>
            </a:r>
            <a:r>
              <a:rPr lang="ru-RU" b="1" spc="-4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spc="-4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b="1" spc="-5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rgbClr val="4A5567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object 24"/>
          <p:cNvGrpSpPr/>
          <p:nvPr/>
        </p:nvGrpSpPr>
        <p:grpSpPr>
          <a:xfrm>
            <a:off x="1549400" y="4337050"/>
            <a:ext cx="204470" cy="606425"/>
            <a:chOff x="6787895" y="2394966"/>
            <a:chExt cx="204470" cy="606425"/>
          </a:xfrm>
        </p:grpSpPr>
        <p:sp>
          <p:nvSpPr>
            <p:cNvPr id="15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4"/>
          <p:cNvGrpSpPr/>
          <p:nvPr/>
        </p:nvGrpSpPr>
        <p:grpSpPr>
          <a:xfrm>
            <a:off x="1549400" y="5251450"/>
            <a:ext cx="204470" cy="606425"/>
            <a:chOff x="6787895" y="2394966"/>
            <a:chExt cx="204470" cy="606425"/>
          </a:xfrm>
        </p:grpSpPr>
        <p:sp>
          <p:nvSpPr>
            <p:cNvPr id="18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7400" y="2127250"/>
            <a:ext cx="2819399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800" y="908050"/>
            <a:ext cx="11201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u="sng" spc="-5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АОП</a:t>
            </a:r>
            <a:r>
              <a:rPr lang="ru-RU" sz="4400" b="1" u="sng" spc="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ДО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ru-RU" sz="4400" b="1" u="sng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детей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400" b="1" u="sng" spc="-1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u="sng" spc="-9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ЗПР,</a:t>
            </a:r>
            <a:r>
              <a:rPr lang="ru-RU" sz="4400" b="1" u="sng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b="1" u="sng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разработана:</a:t>
            </a:r>
          </a:p>
          <a:p>
            <a:pPr>
              <a:lnSpc>
                <a:spcPct val="100000"/>
              </a:lnSpc>
            </a:pPr>
            <a:endParaRPr lang="ru-RU" sz="4400" dirty="0" smtClean="0"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spcBef>
                <a:spcPts val="335"/>
              </a:spcBef>
              <a:tabLst>
                <a:tab pos="418465" algn="l"/>
              </a:tabLst>
            </a:pP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  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соответствии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ФГОС</a:t>
            </a:r>
            <a:r>
              <a:rPr lang="ru-RU" sz="3600" b="1" spc="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ДО</a:t>
            </a:r>
          </a:p>
          <a:p>
            <a:pPr marL="417830" indent="-405765" algn="just">
              <a:lnSpc>
                <a:spcPct val="100000"/>
              </a:lnSpc>
              <a:spcBef>
                <a:spcPts val="335"/>
              </a:spcBef>
              <a:buFont typeface="Wingdings"/>
              <a:buChar char=""/>
              <a:tabLst>
                <a:tab pos="418465" algn="l"/>
              </a:tabLst>
            </a:pPr>
            <a:endParaRPr lang="ru-RU" sz="3600" b="1" u="heavy" spc="-10" dirty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endParaRPr lang="ru-RU" sz="3600" b="1" u="heavy" spc="-85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endParaRPr lang="ru-RU" sz="3600" b="1" spc="-85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D0D0D"/>
                </a:solidFill>
              </a:uFill>
              <a:latin typeface="Times New Roman"/>
              <a:cs typeface="Times New Roman"/>
            </a:endParaRPr>
          </a:p>
          <a:p>
            <a:pPr marL="417830" indent="-405765" algn="just">
              <a:lnSpc>
                <a:spcPct val="100000"/>
              </a:lnSpc>
              <a:tabLst>
                <a:tab pos="418465" algn="l"/>
              </a:tabLst>
            </a:pPr>
            <a:r>
              <a:rPr lang="ru-RU" sz="3600" b="1" spc="-8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8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  ФАОП</a:t>
            </a:r>
            <a:r>
              <a:rPr lang="ru-RU" sz="3600" b="1" spc="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sz="3600" b="1" spc="-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3600" b="1" spc="-2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ЗПР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200" y="2355850"/>
            <a:ext cx="2598420" cy="1153668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9400" y="4413250"/>
            <a:ext cx="2401824" cy="1842515"/>
          </a:xfrm>
          <a:prstGeom prst="rect">
            <a:avLst/>
          </a:prstGeom>
        </p:spPr>
      </p:pic>
      <p:grpSp>
        <p:nvGrpSpPr>
          <p:cNvPr id="6" name="object 24"/>
          <p:cNvGrpSpPr/>
          <p:nvPr/>
        </p:nvGrpSpPr>
        <p:grpSpPr>
          <a:xfrm>
            <a:off x="406400" y="2355850"/>
            <a:ext cx="204470" cy="606425"/>
            <a:chOff x="6787895" y="2394966"/>
            <a:chExt cx="204470" cy="606425"/>
          </a:xfrm>
        </p:grpSpPr>
        <p:sp>
          <p:nvSpPr>
            <p:cNvPr id="7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24"/>
          <p:cNvGrpSpPr/>
          <p:nvPr/>
        </p:nvGrpSpPr>
        <p:grpSpPr>
          <a:xfrm>
            <a:off x="406400" y="4565650"/>
            <a:ext cx="204470" cy="606425"/>
            <a:chOff x="6787895" y="2394966"/>
            <a:chExt cx="204470" cy="606425"/>
          </a:xfrm>
        </p:grpSpPr>
        <p:sp>
          <p:nvSpPr>
            <p:cNvPr id="10" name="object 25"/>
            <p:cNvSpPr/>
            <p:nvPr/>
          </p:nvSpPr>
          <p:spPr>
            <a:xfrm>
              <a:off x="6816851" y="2511552"/>
              <a:ext cx="175260" cy="350520"/>
            </a:xfrm>
            <a:custGeom>
              <a:avLst/>
              <a:gdLst/>
              <a:ahLst/>
              <a:cxnLst/>
              <a:rect l="l" t="t" r="r" b="b"/>
              <a:pathLst>
                <a:path w="175259" h="350519">
                  <a:moveTo>
                    <a:pt x="0" y="0"/>
                  </a:moveTo>
                  <a:lnTo>
                    <a:pt x="0" y="350520"/>
                  </a:lnTo>
                  <a:lnTo>
                    <a:pt x="175259" y="175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/>
            <p:nvPr/>
          </p:nvSpPr>
          <p:spPr>
            <a:xfrm>
              <a:off x="6802373" y="2394966"/>
              <a:ext cx="0" cy="606425"/>
            </a:xfrm>
            <a:custGeom>
              <a:avLst/>
              <a:gdLst/>
              <a:ahLst/>
              <a:cxnLst/>
              <a:rect l="l" t="t" r="r" b="b"/>
              <a:pathLst>
                <a:path h="606425">
                  <a:moveTo>
                    <a:pt x="0" y="6061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78444415"/>
              </p:ext>
            </p:extLst>
          </p:nvPr>
        </p:nvGraphicFramePr>
        <p:xfrm>
          <a:off x="482600" y="984250"/>
          <a:ext cx="11125200" cy="536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1800" y="2984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технологий: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4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473200" y="37465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нормативно-правовыми документами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3200" y="984250"/>
            <a:ext cx="1076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r>
              <a:rPr lang="ru-RU" dirty="0"/>
              <a:t> </a:t>
            </a:r>
            <a:endParaRPr lang="ru-RU" dirty="0" smtClean="0"/>
          </a:p>
          <a:p>
            <a:pPr lvl="0" indent="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29 мая 2015 г. № 999-р «Об утверждении Стратегии развития воспитания в Российской Федерации на период до 2025 года»;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(утвержден приказом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8 ноября 2022 г. № 955, зарегистрировано в Минюсте России 6 февраля 2023 г., регистрационный № 72264);</a:t>
            </a:r>
          </a:p>
          <a:p>
            <a:pPr lvl="0" indent="45720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3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97000" y="2813050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3200" y="1060450"/>
            <a:ext cx="101473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24.11.2022 № 1022 "Об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 (Зарегистрирован 27.01.2023 № 72149);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Минпросвещения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от 31 июля 2020 года № 373, зарегистрировано в Минюсте России 31 августа 2020 г., регистрационный № 59599);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Министерства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просвещения России от 06.08.2020 N Р-75 (ред. от 06.04.2021) "Об утверждении примерного Положения об оказании логопедической помощи в организациях, осуществляющих образовательную деятельность»: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Министерства просвещения РФ от 9 сентября 2019 г. N Р-93 "Об утверждении примерного Положения о психолого-педагогическом консилиуме образовательной организации»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092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 от 31.07.2020 №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 (Зарегистрирован 31.08.2020 № 59599)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420878" y="922528"/>
            <a:ext cx="890777" cy="5337810"/>
            <a:chOff x="5331713" y="1224533"/>
            <a:chExt cx="890777" cy="5337810"/>
          </a:xfrm>
        </p:grpSpPr>
        <p:sp>
          <p:nvSpPr>
            <p:cNvPr id="3" name="object 4"/>
            <p:cNvSpPr/>
            <p:nvPr/>
          </p:nvSpPr>
          <p:spPr>
            <a:xfrm>
              <a:off x="5331713" y="1224533"/>
              <a:ext cx="18415" cy="5337810"/>
            </a:xfrm>
            <a:custGeom>
              <a:avLst/>
              <a:gdLst/>
              <a:ahLst/>
              <a:cxnLst/>
              <a:rect l="l" t="t" r="r" b="b"/>
              <a:pathLst>
                <a:path w="18414" h="5337809">
                  <a:moveTo>
                    <a:pt x="18034" y="5337314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0" y="510539"/>
                  </a:lnTo>
                  <a:lnTo>
                    <a:pt x="268224" y="255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5367527" y="3165348"/>
              <a:ext cx="268605" cy="510540"/>
            </a:xfrm>
            <a:custGeom>
              <a:avLst/>
              <a:gdLst/>
              <a:ahLst/>
              <a:cxnLst/>
              <a:rect l="l" t="t" r="r" b="b"/>
              <a:pathLst>
                <a:path w="268604" h="510539">
                  <a:moveTo>
                    <a:pt x="0" y="0"/>
                  </a:moveTo>
                  <a:lnTo>
                    <a:pt x="268224" y="255269"/>
                  </a:lnTo>
                  <a:lnTo>
                    <a:pt x="0" y="510539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2F3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1" y="1264919"/>
              <a:ext cx="586739" cy="58673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5600" y="1060450"/>
            <a:ext cx="9753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Министерства просвещения России от 13.02.2023 №ТВ-413/03 "О направлении рекомендаций" (вместе с "Рекомендациями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содержание")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28.01.2021 № 2 «Об утверждении санитарных правил и норм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 (Зарегистрировано в Минюсте России 29.01.2021 № 62296,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30.12.22)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2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иными федеральными нормативными актами: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2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Уставом ДОУ (с изменениями и дополнениями), другими локальными актами Образовательного учреждения.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2800" y="374650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АОП ДО для детей с ЗПР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8800" y="1060450"/>
            <a:ext cx="10972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5"/>
          <p:cNvSpPr/>
          <p:nvPr/>
        </p:nvSpPr>
        <p:spPr>
          <a:xfrm>
            <a:off x="711200" y="1289050"/>
            <a:ext cx="3368040" cy="1066800"/>
          </a:xfrm>
          <a:custGeom>
            <a:avLst/>
            <a:gdLst/>
            <a:ahLst/>
            <a:cxnLst/>
            <a:rect l="l" t="t" r="r" b="b"/>
            <a:pathLst>
              <a:path w="3368040" h="576580">
                <a:moveTo>
                  <a:pt x="3368040" y="0"/>
                </a:moveTo>
                <a:lnTo>
                  <a:pt x="0" y="0"/>
                </a:lnTo>
                <a:lnTo>
                  <a:pt x="0" y="576072"/>
                </a:lnTo>
                <a:lnTo>
                  <a:pt x="3368040" y="576072"/>
                </a:lnTo>
                <a:lnTo>
                  <a:pt x="3368040" y="0"/>
                </a:lnTo>
                <a:close/>
              </a:path>
            </a:pathLst>
          </a:custGeom>
          <a:solidFill>
            <a:srgbClr val="4A5567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11200" y="16700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object 28"/>
          <p:cNvGrpSpPr/>
          <p:nvPr/>
        </p:nvGrpSpPr>
        <p:grpSpPr>
          <a:xfrm>
            <a:off x="4292600" y="1289050"/>
            <a:ext cx="7088505" cy="1066800"/>
            <a:chOff x="4382960" y="1045400"/>
            <a:chExt cx="7088505" cy="620395"/>
          </a:xfrm>
        </p:grpSpPr>
        <p:sp>
          <p:nvSpPr>
            <p:cNvPr id="16" name="object 29"/>
            <p:cNvSpPr/>
            <p:nvPr/>
          </p:nvSpPr>
          <p:spPr>
            <a:xfrm>
              <a:off x="4395977" y="1058418"/>
              <a:ext cx="7062470" cy="594360"/>
            </a:xfrm>
            <a:custGeom>
              <a:avLst/>
              <a:gdLst/>
              <a:ahLst/>
              <a:cxnLst/>
              <a:rect l="l" t="t" r="r" b="b"/>
              <a:pathLst>
                <a:path w="7062470" h="594360">
                  <a:moveTo>
                    <a:pt x="7062216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7062216" y="594360"/>
                  </a:lnTo>
                  <a:lnTo>
                    <a:pt x="7062216" y="0"/>
                  </a:lnTo>
                  <a:close/>
                </a:path>
              </a:pathLst>
            </a:custGeom>
            <a:solidFill>
              <a:srgbClr val="ECEBD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0"/>
            <p:cNvSpPr/>
            <p:nvPr/>
          </p:nvSpPr>
          <p:spPr>
            <a:xfrm>
              <a:off x="4395977" y="1058418"/>
              <a:ext cx="7062470" cy="594360"/>
            </a:xfrm>
            <a:custGeom>
              <a:avLst/>
              <a:gdLst/>
              <a:ahLst/>
              <a:cxnLst/>
              <a:rect l="l" t="t" r="r" b="b"/>
              <a:pathLst>
                <a:path w="7062470" h="594360">
                  <a:moveTo>
                    <a:pt x="0" y="594360"/>
                  </a:moveTo>
                  <a:lnTo>
                    <a:pt x="7062216" y="594360"/>
                  </a:lnTo>
                  <a:lnTo>
                    <a:pt x="7062216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25908">
              <a:solidFill>
                <a:srgbClr val="ECE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45000" y="136525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РАСКРЫВАЮТ</a:t>
            </a:r>
            <a:r>
              <a:rPr lang="ru-RU" b="1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АОП</a:t>
            </a:r>
            <a:r>
              <a:rPr lang="ru-RU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pc="40" dirty="0" smtClean="0">
                <a:latin typeface="Times New Roman" pitchFamily="18" charset="0"/>
                <a:cs typeface="Times New Roman" pitchFamily="18" charset="0"/>
              </a:rPr>
              <a:t> для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ru-RU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разделов</a:t>
            </a:r>
            <a:r>
              <a:rPr lang="ru-RU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(целевого,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содержательного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организационного)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object 37"/>
          <p:cNvGrpSpPr/>
          <p:nvPr/>
        </p:nvGrpSpPr>
        <p:grpSpPr>
          <a:xfrm>
            <a:off x="3835400" y="1289050"/>
            <a:ext cx="939165" cy="939165"/>
            <a:chOff x="3534409" y="850011"/>
            <a:chExt cx="939165" cy="939165"/>
          </a:xfrm>
        </p:grpSpPr>
        <p:pic>
          <p:nvPicPr>
            <p:cNvPr id="20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4409" y="850011"/>
              <a:ext cx="938784" cy="938784"/>
            </a:xfrm>
            <a:prstGeom prst="rect">
              <a:avLst/>
            </a:prstGeom>
          </p:spPr>
        </p:pic>
        <p:pic>
          <p:nvPicPr>
            <p:cNvPr id="21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621" y="1081659"/>
              <a:ext cx="594360" cy="594360"/>
            </a:xfrm>
            <a:prstGeom prst="rect">
              <a:avLst/>
            </a:prstGeom>
          </p:spPr>
        </p:pic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283945223"/>
              </p:ext>
            </p:extLst>
          </p:nvPr>
        </p:nvGraphicFramePr>
        <p:xfrm>
          <a:off x="635000" y="2432050"/>
          <a:ext cx="1082040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1449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Презентация адаптированной образовательной программы дошкольного образования для детей с задержкой психического развития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2024-10-24T05:33:23Z</dcterms:created>
  <dcterms:modified xsi:type="dcterms:W3CDTF">2024-12-02T10:47:49Z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2024-10-24T00:00:00Z</vt:filetime>
  </property>
  <property fmtid="{D5CDD505-2E9C-101B-9397-08002B2CF9AE}" pid="5" name="Producer">
    <vt:lpwstr>3-Heights™ PDF Optimization Shell 6.3.1.5 (http://www.pdf-tools.com)</vt:lpwstr>
  </property>
</Properties>
</file>