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9" r:id="rId4"/>
    <p:sldId id="260" r:id="rId5"/>
    <p:sldId id="271" r:id="rId6"/>
    <p:sldId id="270" r:id="rId7"/>
    <p:sldId id="261" r:id="rId8"/>
    <p:sldId id="272" r:id="rId9"/>
    <p:sldId id="267" r:id="rId10"/>
    <p:sldId id="264" r:id="rId11"/>
    <p:sldId id="262" r:id="rId12"/>
    <p:sldId id="263" r:id="rId13"/>
    <p:sldId id="265" r:id="rId14"/>
    <p:sldId id="266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B5C2-2BBD-487A-A05C-9FDDA4DD7A23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9B06-A2ED-4972-91DA-6B7F31F6D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B5C2-2BBD-487A-A05C-9FDDA4DD7A23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9B06-A2ED-4972-91DA-6B7F31F6D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B5C2-2BBD-487A-A05C-9FDDA4DD7A23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9B06-A2ED-4972-91DA-6B7F31F6D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B5C2-2BBD-487A-A05C-9FDDA4DD7A23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9B06-A2ED-4972-91DA-6B7F31F6D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B5C2-2BBD-487A-A05C-9FDDA4DD7A23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9B06-A2ED-4972-91DA-6B7F31F6D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B5C2-2BBD-487A-A05C-9FDDA4DD7A23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9B06-A2ED-4972-91DA-6B7F31F6D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B5C2-2BBD-487A-A05C-9FDDA4DD7A23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9B06-A2ED-4972-91DA-6B7F31F6D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B5C2-2BBD-487A-A05C-9FDDA4DD7A23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9B06-A2ED-4972-91DA-6B7F31F6D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B5C2-2BBD-487A-A05C-9FDDA4DD7A23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9B06-A2ED-4972-91DA-6B7F31F6D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B5C2-2BBD-487A-A05C-9FDDA4DD7A23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9B06-A2ED-4972-91DA-6B7F31F6D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B5C2-2BBD-487A-A05C-9FDDA4DD7A23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9B06-A2ED-4972-91DA-6B7F31F6D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AB5C2-2BBD-487A-A05C-9FDDA4DD7A23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A9B06-A2ED-4972-91DA-6B7F31F6D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Ð°ÑÑÐ¸Ð½ÐºÐ¸ Ð¿Ð¾ Ð·Ð°Ð¿ÑÐ¾ÑÑ ÑÐ¾Ð½ Ð´Ð»Ñ Ð¿ÑÐµÐ·ÐµÐ½ÑÐ°ÑÐ¸Ð¸ Ð¾ÑÐ¸Ð³Ð°Ð¼Ð¸ Ð±ÑÐ¼Ð°Ð³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«Роль оригами в развитии конструктивного мышления»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</a:t>
            </a:r>
          </a:p>
          <a:p>
            <a:r>
              <a:rPr lang="ru-RU" smtClean="0"/>
              <a:t> </a:t>
            </a:r>
            <a:endParaRPr lang="ru-RU" dirty="0" smtClean="0"/>
          </a:p>
          <a:p>
            <a:r>
              <a:rPr lang="ru-RU" dirty="0" smtClean="0"/>
              <a:t>Сиротова Ольга Анатольевна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Ð°ÑÑÐ¸Ð½ÐºÐ¸ Ð¿Ð¾ Ð·Ð°Ð¿ÑÐ¾ÑÑ ÑÐ¾Ð½ Ð´Ð»Ñ Ð¿ÑÐµÐ·ÐµÐ½ÑÐ°ÑÐ¸Ð¸ Ð¾ÑÐ¸Ð³Ð°Ð¼Ð¸ Ð±ÑÐ¼Ð°Ð³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5088"/>
          <a:stretch>
            <a:fillRect/>
          </a:stretch>
        </p:blipFill>
        <p:spPr bwMode="auto">
          <a:xfrm>
            <a:off x="5076056" y="548680"/>
            <a:ext cx="271729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60751" b="14286"/>
          <a:stretch>
            <a:fillRect/>
          </a:stretch>
        </p:blipFill>
        <p:spPr bwMode="auto">
          <a:xfrm>
            <a:off x="1835696" y="548680"/>
            <a:ext cx="2592288" cy="3685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 l="26858" r="4965" b="13333"/>
          <a:stretch>
            <a:fillRect/>
          </a:stretch>
        </p:blipFill>
        <p:spPr bwMode="auto">
          <a:xfrm>
            <a:off x="3131840" y="4418457"/>
            <a:ext cx="3096344" cy="2439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Ð°ÑÑÐ¸Ð½ÐºÐ¸ Ð¿Ð¾ Ð·Ð°Ð¿ÑÐ¾ÑÑ ÑÐ¾Ð½ Ð´Ð»Ñ Ð¿ÑÐµÐ·ÐµÐ½ÑÐ°ÑÐ¸Ð¸ Ð¾ÑÐ¸Ð³Ð°Ð¼Ð¸ Ð±ÑÐ¼Ð°Ð³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144000" cy="6858000"/>
          </a:xfrm>
          <a:prstGeom prst="rect">
            <a:avLst/>
          </a:prstGeom>
          <a:noFill/>
        </p:spPr>
      </p:pic>
      <p:pic>
        <p:nvPicPr>
          <p:cNvPr id="20481" name="Picture 1" descr="C:\Users\Саша\Desktop\Новая папка\KC-cBXaY8J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789040"/>
            <a:ext cx="400035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C:\Users\Саша\Desktop\Новая папка\5Z5s6evM0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052736"/>
            <a:ext cx="389223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s://pp.userapi.com/c850128/v850128560/805b4/949sx_tOrL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980728"/>
            <a:ext cx="4107024" cy="2736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Ð°ÑÑÐ¸Ð½ÐºÐ¸ Ð¿Ð¾ Ð·Ð°Ð¿ÑÐ¾ÑÑ ÑÐ¾Ð½ Ð´Ð»Ñ Ð¿ÑÐµÐ·ÐµÐ½ÑÐ°ÑÐ¸Ð¸ Ð¾ÑÐ¸Ð³Ð°Ð¼Ð¸ Ð±ÑÐ¼Ð°Ð³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7" name="Picture 1" descr="C:\Users\Саша\Desktop\Новая папка\ZAupSlCNA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2"/>
            <a:ext cx="410846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C:\Users\Саша\Desktop\Новая папка\U6QE2XOSWp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7" y="3717032"/>
            <a:ext cx="3996761" cy="2661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s://pp.userapi.com/c850732/v850732922/3e328/k3XyZCESV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908720"/>
            <a:ext cx="3960440" cy="2638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Ð°ÑÑÐ¸Ð½ÐºÐ¸ Ð¿Ð¾ Ð·Ð°Ð¿ÑÐ¾ÑÑ ÑÐ¾Ð½ Ð´Ð»Ñ Ð¿ÑÐµÐ·ÐµÐ½ÑÐ°ÑÐ¸Ð¸ Ð¾ÑÐ¸Ð³Ð°Ð¼Ð¸ Ð±ÑÐ¼Ð°Ð³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09" name="Picture 1" descr="C:\Users\Саша\Desktop\Новая папка\8su5iXoj9W8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64704"/>
            <a:ext cx="378278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Саша\Desktop\Новая папка\QxK1S-WjAx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764704"/>
            <a:ext cx="3674705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Саша\Desktop\Новая папка\8_xFprcxql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573016"/>
            <a:ext cx="3514578" cy="2374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Саша\Desktop\Новая папка\PPmWKRw7Lf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501008"/>
            <a:ext cx="4044452" cy="2326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ÑÐ¸Ð³Ð°Ð¼Ð¸ Ð±ÑÐ¼Ð°Ð³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s://pp.userapi.com/c834400/v834400132/33d9a/QjL0H3yXl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2"/>
            <a:ext cx="2832165" cy="425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s://pp.userapi.com/c834400/v834400132/33da2/Hh67fVsyy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132856"/>
            <a:ext cx="4032448" cy="268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Ð°ÑÑÐ¸Ð½ÐºÐ¸ Ð¿Ð¾ Ð·Ð°Ð¿ÑÐ¾ÑÑ ÑÐ¾Ð½ Ð´Ð»Ñ Ð¿ÑÐµÐ·ÐµÐ½ÑÐ°ÑÐ¸Ð¸ Ð¾ÑÐ¸Ð³Ð°Ð¼Ð¸ Ð±ÑÐ¼Ð°Ð³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ÑÐ¾Ð½ Ð´Ð»Ñ Ð¿ÑÐµÐ·ÐµÐ½ÑÐ°ÑÐ¸Ð¸ Ð¾ÑÐ¸Ð³Ð°Ð¼Ð¸ Ð±ÑÐ¼Ð°Ð³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http://paranormal-news.ru/_nw/77/12508114.jpg"/>
          <p:cNvPicPr/>
          <p:nvPr/>
        </p:nvPicPr>
        <p:blipFill>
          <a:blip r:embed="rId3" cstate="print"/>
          <a:srcRect l="9451" r="16159"/>
          <a:stretch>
            <a:fillRect/>
          </a:stretch>
        </p:blipFill>
        <p:spPr bwMode="auto">
          <a:xfrm>
            <a:off x="1547664" y="692696"/>
            <a:ext cx="5832648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ÑÐ¸Ð³Ð°Ð¼Ð¸ Ð±ÑÐ¼Ð°Ð³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ÐÐ¸Ð°Ð³Ð½Ð¾ÑÑÐ¸ÐºÐ°"/>
          <p:cNvPicPr/>
          <p:nvPr/>
        </p:nvPicPr>
        <p:blipFill>
          <a:blip r:embed="rId3" cstate="print"/>
          <a:srcRect t="25641" r="7001"/>
          <a:stretch>
            <a:fillRect/>
          </a:stretch>
        </p:blipFill>
        <p:spPr bwMode="auto">
          <a:xfrm>
            <a:off x="1619673" y="1556793"/>
            <a:ext cx="547260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Ð°ÑÑÐ¸Ð½ÐºÐ¸ Ð¿Ð¾ Ð·Ð°Ð¿ÑÐ¾ÑÑ ÑÐ¾Ð½ Ð´Ð»Ñ Ð¿ÑÐµÐ·ÐµÐ½ÑÐ°ÑÐ¸Ð¸ Ð¾ÑÐ¸Ð³Ð°Ð¼Ð¸ Ð±ÑÐ¼Ð°Ð³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1628800"/>
          <a:ext cx="3059832" cy="4906487"/>
        </p:xfrm>
        <a:graphic>
          <a:graphicData uri="http://schemas.openxmlformats.org/drawingml/2006/table">
            <a:tbl>
              <a:tblPr/>
              <a:tblGrid>
                <a:gridCol w="416489"/>
                <a:gridCol w="416489"/>
                <a:gridCol w="1113427"/>
                <a:gridCol w="1113427"/>
              </a:tblGrid>
              <a:tr h="93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ＭＳ 明朝"/>
                          <a:cs typeface="Times New Roman"/>
                        </a:rPr>
                        <a:t>Месяц</a:t>
                      </a:r>
                      <a:endParaRPr lang="ru-RU" sz="500" dirty="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1210" marR="3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ＭＳ 明朝"/>
                          <a:cs typeface="Times New Roman"/>
                        </a:rPr>
                        <a:t>Тема</a:t>
                      </a:r>
                      <a:endParaRPr lang="ru-RU" sz="5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1210" marR="3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ＭＳ 明朝"/>
                          <a:cs typeface="Times New Roman"/>
                        </a:rPr>
                        <a:t>Занятие</a:t>
                      </a:r>
                      <a:endParaRPr lang="ru-RU" sz="5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1210" marR="3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ＭＳ 明朝"/>
                          <a:cs typeface="Times New Roman"/>
                        </a:rPr>
                        <a:t>Задачи</a:t>
                      </a:r>
                      <a:endParaRPr lang="ru-RU" sz="5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1210" marR="3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23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Сентябрь</a:t>
                      </a:r>
                      <a:endParaRPr lang="ru-RU" sz="5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1210" marR="3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«Скоро в школу»</a:t>
                      </a:r>
                      <a:endParaRPr lang="ru-RU" sz="5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1210" marR="3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«Подставка для карандашей»</a:t>
                      </a:r>
                      <a:endParaRPr lang="ru-RU" sz="5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1210" marR="3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Учить детей различным приемам работы с бумагой, таким, как сгибание, многократное складывание, склеивание;</a:t>
                      </a:r>
                      <a:endParaRPr lang="ru-RU" sz="5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1210" marR="3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2441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«Кто такой человек?»</a:t>
                      </a:r>
                      <a:endParaRPr lang="ru-RU" sz="5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1210" marR="3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«Сельская девочка»</a:t>
                      </a:r>
                      <a:endParaRPr lang="ru-RU" sz="5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1210" marR="3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Продолжать учить читать схемы оригами. Учить выполнять работу из двух квадратов.</a:t>
                      </a:r>
                      <a:endParaRPr lang="ru-RU" sz="5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1210" marR="3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161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«Осень. Деревья»</a:t>
                      </a:r>
                      <a:endParaRPr lang="ru-RU" sz="5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1210" marR="3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«Кленовый лист»</a:t>
                      </a:r>
                      <a:endParaRPr lang="ru-RU" sz="5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1210" marR="3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Познакомить детей с базовой формой «Воздушный змей»</a:t>
                      </a:r>
                      <a:endParaRPr lang="ru-RU" sz="5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1210" marR="3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27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«Ягоды. Грибы. Плоды»</a:t>
                      </a:r>
                      <a:endParaRPr lang="ru-RU" sz="5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1210" marR="3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500" i="1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«Гриб»</a:t>
                      </a:r>
                      <a:endParaRPr lang="ru-RU" sz="5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1210" marR="3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Закреплять у детей умение складывать бумагу в разных направлениях, используя базовую форму «двойной треугольник» в технике «оригами».</a:t>
                      </a:r>
                      <a:endParaRPr lang="ru-RU" sz="5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1210" marR="3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244182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Октябрь</a:t>
                      </a:r>
                      <a:endParaRPr lang="ru-RU" sz="5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1210" marR="3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«Откуда хлеб пришел?»</a:t>
                      </a:r>
                      <a:endParaRPr lang="ru-RU" sz="5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1210" marR="3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«Колосок»</a:t>
                      </a:r>
                      <a:endParaRPr lang="ru-RU" sz="5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1210" marR="3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Закрепить умение детей складывать квадратный лист бумаги в разных направлениях.</a:t>
                      </a:r>
                      <a:endParaRPr lang="ru-RU" sz="5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1210" marR="3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5783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«Овощи. Фрукты»</a:t>
                      </a:r>
                      <a:endParaRPr lang="ru-RU" sz="5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1210" marR="3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«Помидор»</a:t>
                      </a:r>
                      <a:endParaRPr lang="ru-RU" sz="5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1210" marR="3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Формировать у детей умения правильно складывать бумагу, работать с ножницами и клеем;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Развивать умение работать аккуратно.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Способствовать развитию мелкой мускулатуры рук.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Воспитывать интерес к бумажной пластике.</a:t>
                      </a:r>
                    </a:p>
                  </a:txBody>
                  <a:tcPr marL="31210" marR="3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614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«Домашние животные и птицы»</a:t>
                      </a:r>
                      <a:endParaRPr lang="ru-RU" sz="5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1210" marR="3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«Собака-такса»</a:t>
                      </a:r>
                      <a:endParaRPr lang="ru-RU" sz="5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1210" marR="3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Закреплять умение складывать лист бумаги в разных направлениях.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Приучать к точным движениям пальцев под контролем сознания.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Развивать глазомер.</a:t>
                      </a:r>
                    </a:p>
                  </a:txBody>
                  <a:tcPr marL="31210" marR="3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816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«Мебель. Бытовые приборы»</a:t>
                      </a:r>
                      <a:endParaRPr lang="ru-RU" sz="5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1210" marR="3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«Стол»</a:t>
                      </a:r>
                      <a:endParaRPr lang="ru-RU" sz="5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1210" marR="3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ru-RU" sz="5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Прививать детям интерес к конструктивной деятельности.  Продолжать учить детей делать стул по схеме оригами, из квадратного листа бумаги.</a:t>
                      </a:r>
                      <a:endParaRPr lang="ru-RU" sz="5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1210" marR="3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244182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Ноябрь</a:t>
                      </a:r>
                      <a:endParaRPr lang="ru-RU" sz="5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1210" marR="3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«Наша страна»</a:t>
                      </a:r>
                      <a:endParaRPr lang="ru-RU" sz="5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1210" marR="3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«Матрешка»</a:t>
                      </a:r>
                      <a:endParaRPr lang="ru-RU" sz="5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1210" marR="3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Продолжать учить детей складывать бумагу в разных направлениях, делая чёткие и правильные сгибы</a:t>
                      </a:r>
                      <a:endParaRPr lang="ru-RU" sz="5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1210" marR="3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4337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«Перелетные птицы»</a:t>
                      </a:r>
                      <a:endParaRPr lang="ru-RU" sz="5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1210" marR="3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«Лебедь»</a:t>
                      </a:r>
                      <a:endParaRPr lang="ru-RU" sz="5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1210" marR="3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Продолжать знакомить детей с искусством оригами. Научить конструировать из бумаги лебедя способом складывания бумаги, преобразовывая в модель без помощи ножниц.</a:t>
                      </a:r>
                      <a:endParaRPr lang="ru-RU" sz="5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1210" marR="3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27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«Одежда. Головные уборы. Ателье»</a:t>
                      </a:r>
                      <a:endParaRPr lang="ru-RU" sz="5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1210" marR="3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«Платье»</a:t>
                      </a:r>
                      <a:endParaRPr lang="ru-RU" sz="5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1210" marR="3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Учить детей складывать квадратный лист бумаги, следуя словесным указаниям воспитателя</a:t>
                      </a:r>
                      <a:r>
                        <a:rPr lang="ru-RU" sz="300" dirty="0">
                          <a:solidFill>
                            <a:schemeClr val="bg1"/>
                          </a:solidFill>
                          <a:latin typeface="Arial"/>
                          <a:ea typeface="ＭＳ 明朝"/>
                          <a:cs typeface="Times New Roman"/>
                        </a:rPr>
                        <a:t>.</a:t>
                      </a:r>
                      <a:endParaRPr lang="ru-RU" sz="5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1210" marR="3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449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«Посуда»</a:t>
                      </a:r>
                      <a:endParaRPr lang="ru-RU" sz="5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1210" marR="3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«Стаканчик»</a:t>
                      </a:r>
                      <a:endParaRPr lang="ru-RU" sz="5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1210" marR="3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Учить складывать квадратный лист бумаги по диагонали, находить острый угол, делать складку «молния». Перегибать треугольник пополам, опускать острые углы вниз.</a:t>
                      </a:r>
                      <a:endParaRPr lang="ru-RU" sz="5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1210" marR="31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771800" y="1916832"/>
          <a:ext cx="3456384" cy="4604004"/>
        </p:xfrm>
        <a:graphic>
          <a:graphicData uri="http://schemas.openxmlformats.org/drawingml/2006/table">
            <a:tbl>
              <a:tblPr/>
              <a:tblGrid>
                <a:gridCol w="525809"/>
                <a:gridCol w="461747"/>
                <a:gridCol w="1234414"/>
                <a:gridCol w="1234414"/>
              </a:tblGrid>
              <a:tr h="53340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Декабрь</a:t>
                      </a:r>
                      <a:endParaRPr lang="ru-RU" sz="5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0414" marR="30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«Зима»</a:t>
                      </a:r>
                      <a:endParaRPr lang="ru-RU" sz="5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0414" marR="30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«Снежинка»</a:t>
                      </a:r>
                      <a:endParaRPr lang="ru-RU" sz="5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0414" marR="30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5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Продолжать учить складывать квадратный лист бумаги пополам, совмещая углы и стороны.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5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Продолжать развивать и совершенствовать сенсомоторную координацию движения рук и глаз.</a:t>
                      </a:r>
                    </a:p>
                  </a:txBody>
                  <a:tcPr marL="30414" marR="30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5671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«Продукты питания»</a:t>
                      </a:r>
                      <a:endParaRPr lang="ru-RU" sz="5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0414" marR="30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«Мороженое»</a:t>
                      </a:r>
                      <a:endParaRPr lang="ru-RU" sz="5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0414" marR="30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Формировать умения следовать устным инструкциям воспитателя, работать по образцу. Упражнять детей в различных приемах работы с </a:t>
                      </a:r>
                      <a:r>
                        <a:rPr lang="ru-RU" sz="5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бумагой</a:t>
                      </a:r>
                      <a:r>
                        <a:rPr lang="ru-RU" sz="5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. Продолжать знакомить детей с базовой формой «треугольник». Продолжать закреплять умение складывать квадрат по диагонали.</a:t>
                      </a:r>
                    </a:p>
                  </a:txBody>
                  <a:tcPr marL="30414" marR="30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05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«Семья»</a:t>
                      </a:r>
                      <a:endParaRPr lang="ru-RU" sz="5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0414" marR="30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«Дом»</a:t>
                      </a:r>
                      <a:endParaRPr lang="ru-RU" sz="5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0414" marR="30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Формировать умения следовать устным инструкциям; обучать различным приемам работы с бумагой;  повторить основные</a:t>
                      </a:r>
                      <a:r>
                        <a:rPr lang="ru-RU" sz="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геометрические фигуры.</a:t>
                      </a:r>
                      <a:endParaRPr lang="ru-RU" sz="5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0414" marR="30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157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0414" marR="30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«Новогодний праздник»</a:t>
                      </a:r>
                      <a:endParaRPr lang="ru-RU" sz="5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0414" marR="30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«Гномик»</a:t>
                      </a:r>
                      <a:endParaRPr lang="ru-RU" sz="5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0414" marR="30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Закреплять умения и навыки работы с бумагой.</a:t>
                      </a:r>
                      <a:endParaRPr lang="ru-RU" sz="5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0414" marR="30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54456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Январь</a:t>
                      </a:r>
                      <a:endParaRPr lang="ru-RU" sz="5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0414" marR="30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«Дикие животные наших лесов»</a:t>
                      </a:r>
                      <a:endParaRPr lang="ru-RU" sz="5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0414" marR="30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«Заяц»</a:t>
                      </a:r>
                      <a:endParaRPr lang="ru-RU" sz="5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0414" marR="30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Формировать умение детей складывать лист бумаги в разных направлениях, разными способами.  Развивать конструктивное мышление, творческое воображение, художественный вкус.</a:t>
                      </a:r>
                    </a:p>
                  </a:txBody>
                  <a:tcPr marL="30414" marR="30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20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«Зимующие птицы»</a:t>
                      </a:r>
                      <a:endParaRPr lang="ru-RU" sz="5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0414" marR="30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«Снегирь»</a:t>
                      </a:r>
                      <a:endParaRPr lang="ru-RU" sz="5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0414" marR="30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Закреплять умение складывать квадрат в разных направлениях, учить детей загибать углы разной величины и делать складку.</a:t>
                      </a:r>
                      <a:endParaRPr lang="ru-RU" sz="5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0414" marR="30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647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«Дикие животные Арктики и Антарктики»</a:t>
                      </a:r>
                      <a:endParaRPr lang="ru-RU" sz="5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0414" marR="30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«Белый медведь»</a:t>
                      </a:r>
                      <a:endParaRPr lang="ru-RU" sz="5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0414" marR="30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Закреплять складывание базовой формы «двойной треугольник», научить складывать новую модель в технике оригами – белого медведя, развивать внимание, пространственное мышление, мелкую моторику пальцев, воспитывать интерес к творчеству оригами, творческое воображение</a:t>
                      </a:r>
                      <a:endParaRPr lang="ru-RU" sz="5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0414" marR="30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544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«Животные жарких стран»</a:t>
                      </a:r>
                      <a:endParaRPr lang="ru-RU" sz="5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0414" marR="30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«Жираф»</a:t>
                      </a:r>
                      <a:endParaRPr lang="ru-RU" sz="5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0414" marR="30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Учить складывать из бумаги фигурку </a:t>
                      </a:r>
                      <a:r>
                        <a:rPr lang="ru-RU" sz="5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жирафа</a:t>
                      </a:r>
                      <a:r>
                        <a:rPr lang="ru-RU" sz="5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. Закреплять умения сгибать бумагу, заглаживать линии сгиба. Учить работать по словесному и графическому описанию</a:t>
                      </a:r>
                    </a:p>
                  </a:txBody>
                  <a:tcPr marL="30414" marR="30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2096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Февраль</a:t>
                      </a:r>
                      <a:endParaRPr lang="ru-RU" sz="5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0414" marR="30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«Транспорт»</a:t>
                      </a:r>
                      <a:endParaRPr lang="ru-RU" sz="5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0414" marR="30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«Кораблик»</a:t>
                      </a:r>
                      <a:endParaRPr lang="ru-RU" sz="5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0414" marR="30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Совершенствовать у детей конструктивные умения и навыки посредством работы с бумагой, техника оригами;</a:t>
                      </a:r>
                      <a:endParaRPr lang="ru-RU" sz="5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0414" marR="30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2396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«Театры, музеи»</a:t>
                      </a:r>
                      <a:endParaRPr lang="ru-RU" sz="5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0414" marR="30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«Избушка»</a:t>
                      </a:r>
                      <a:endParaRPr lang="ru-RU" sz="5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0414" marR="30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Продолжать учить складыванию бумаги в разных направлениях. Развивать фантазию детей при украшении своей работы.</a:t>
                      </a:r>
                      <a:endParaRPr lang="ru-RU" sz="5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0414" marR="30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4840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«Военные профессии. Военный транспорт»</a:t>
                      </a:r>
                      <a:endParaRPr lang="ru-RU" sz="5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0414" marR="30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«Самолет»</a:t>
                      </a:r>
                      <a:endParaRPr lang="ru-RU" sz="5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0414" marR="30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Продолжать знакомить </a:t>
                      </a:r>
                      <a:r>
                        <a:rPr lang="ru-RU" sz="500" b="1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детей</a:t>
                      </a:r>
                      <a:r>
                        <a:rPr lang="ru-RU" sz="500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 с изготовлением поделок в стиле </a:t>
                      </a:r>
                      <a:r>
                        <a:rPr lang="ru-RU" sz="500" b="1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оригами</a:t>
                      </a:r>
                      <a:r>
                        <a:rPr lang="ru-RU" sz="500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 из прямоугольного листа бумаги. Развивать мелкую моторику рук. Уметь использовать готовые поделки в играх.</a:t>
                      </a:r>
                      <a:endParaRPr lang="ru-RU" sz="5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30414" marR="30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580112" y="2276872"/>
          <a:ext cx="2999244" cy="4178431"/>
        </p:xfrm>
        <a:graphic>
          <a:graphicData uri="http://schemas.openxmlformats.org/drawingml/2006/table">
            <a:tbl>
              <a:tblPr/>
              <a:tblGrid>
                <a:gridCol w="408243"/>
                <a:gridCol w="408243"/>
                <a:gridCol w="1091379"/>
                <a:gridCol w="1091379"/>
              </a:tblGrid>
              <a:tr h="363751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Март</a:t>
                      </a:r>
                      <a:endParaRPr lang="ru-RU" sz="4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23723" marR="23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i="1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«Весна»</a:t>
                      </a:r>
                      <a:endParaRPr lang="ru-RU" sz="4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23723" marR="23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i="1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«Солнце»</a:t>
                      </a:r>
                      <a:endParaRPr lang="ru-RU" sz="4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23723" marR="23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Формировать умения создания фигур в технике модульного оригами.</a:t>
                      </a:r>
                      <a:br>
                        <a:rPr lang="ru-RU" sz="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Развивать мелкую моторику ребенка.</a:t>
                      </a:r>
                      <a:br>
                        <a:rPr lang="ru-RU" sz="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Прививать навыки усидчивости, аккуратности</a:t>
                      </a:r>
                      <a:endParaRPr lang="ru-RU" sz="4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23723" marR="23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899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i="1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«Стройка»</a:t>
                      </a:r>
                      <a:endParaRPr lang="ru-RU" sz="4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23723" marR="23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i="1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«Грузовик»</a:t>
                      </a:r>
                      <a:endParaRPr lang="ru-RU" sz="4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23723" marR="23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Совершенствовать </a:t>
                      </a:r>
                      <a:r>
                        <a:rPr lang="ru-RU" sz="4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конструктивные умения и навыки,</a:t>
                      </a:r>
                      <a:r>
                        <a:rPr lang="ru-RU" sz="4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 изготовления из </a:t>
                      </a:r>
                      <a:r>
                        <a:rPr lang="ru-RU" sz="4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бумаги </a:t>
                      </a:r>
                      <a:r>
                        <a:rPr lang="ru-RU" sz="4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различных поделок. Продолжать упражнять в складывании прямоугольника. Закреплять умение следовать инструкциям воспитателя.</a:t>
                      </a:r>
                    </a:p>
                  </a:txBody>
                  <a:tcPr marL="23723" marR="23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163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i="1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«Карты. Глобус. Страны»</a:t>
                      </a:r>
                      <a:endParaRPr lang="ru-RU" sz="4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23723" marR="23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i="1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«Голубь мира»</a:t>
                      </a:r>
                      <a:endParaRPr lang="ru-RU" sz="4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23723" marR="23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Учить создавать объёмную фигуру из бумаги - образ голубя.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Совершенствовать умение работать с бумагой по готовой выкройке: сглаживать сгибы, делать надрезы.</a:t>
                      </a:r>
                    </a:p>
                  </a:txBody>
                  <a:tcPr marL="23723" marR="23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63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i="1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«Библиотека»</a:t>
                      </a:r>
                      <a:endParaRPr lang="ru-RU" sz="4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23723" marR="23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i="1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«Закладка-карандаш»</a:t>
                      </a:r>
                      <a:endParaRPr lang="ru-RU" sz="4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23723" marR="23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Учить выполнению правильного сгиба по диагонали;</a:t>
                      </a:r>
                      <a:r>
                        <a:rPr lang="ru-RU" sz="300" dirty="0">
                          <a:solidFill>
                            <a:schemeClr val="bg1"/>
                          </a:solidFill>
                          <a:latin typeface="Calibri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ru-RU" sz="400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Закреплять умение</a:t>
                      </a:r>
                      <a:r>
                        <a:rPr lang="ru-RU" sz="300" dirty="0">
                          <a:solidFill>
                            <a:schemeClr val="bg1"/>
                          </a:solidFill>
                          <a:latin typeface="Calibri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ru-RU" sz="400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целенаправленно работать с бумагой, используя технику оригами, использовать простые способы складывания бумаги.</a:t>
                      </a:r>
                      <a:endParaRPr lang="ru-RU" sz="4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23723" marR="23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521377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Апрель</a:t>
                      </a:r>
                      <a:endParaRPr lang="ru-RU" sz="4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23723" marR="23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i="1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«Спорт»</a:t>
                      </a:r>
                      <a:endParaRPr lang="ru-RU" sz="4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23723" marR="23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i="1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«Олимпийские кольца»</a:t>
                      </a:r>
                      <a:endParaRPr lang="ru-RU" sz="4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23723" marR="23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Познакомить детей с техникой модульное оригами.</a:t>
                      </a:r>
                      <a:endParaRPr lang="ru-RU" sz="4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Учить, используя самодельный бумажный конструктор,  создавать объемные фигуры</a:t>
                      </a:r>
                      <a:endParaRPr lang="ru-RU" sz="4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Развивать мелкую моторику рук посредством  техники оригами, развивать логическое мышление, память воображение</a:t>
                      </a:r>
                      <a:r>
                        <a:rPr lang="ru-RU" sz="5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4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23723" marR="23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4639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i="1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«Космос»</a:t>
                      </a:r>
                      <a:endParaRPr lang="ru-RU" sz="4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23723" marR="23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i="1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«Ракета»</a:t>
                      </a:r>
                      <a:endParaRPr lang="ru-RU" sz="4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23723" marR="23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Продолжать учить сгибать бумагу в разных направлениях, хорошо проглаживая линию сгиба; развивать умение ориентироваться в пространстве, закрепить понятия «вправо», «влево», «развернуть»,         «перевернуть»; воспитывать взаимопомощь, умение работать в коллективе, чувство патриотизма.</a:t>
                      </a:r>
                    </a:p>
                  </a:txBody>
                  <a:tcPr marL="23723" marR="23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4365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i="1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«Первые весенние цветы»</a:t>
                      </a:r>
                      <a:endParaRPr lang="ru-RU" sz="4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23723" marR="23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i="1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«Подснежники»</a:t>
                      </a:r>
                      <a:endParaRPr lang="ru-RU" sz="4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23723" marR="23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Учить детей складывать бумагу разными способами, из знакомой базовой формы складывать лепестки цветка, соединять детали, накладывая одну на треугольник другой, совмещая вершины углов и стороны деталей.</a:t>
                      </a:r>
                      <a:endParaRPr lang="ru-RU" sz="4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23723" marR="23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899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i="1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«Рыбы»</a:t>
                      </a:r>
                      <a:endParaRPr lang="ru-RU" sz="4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23723" marR="23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i="1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«Акула»</a:t>
                      </a:r>
                      <a:endParaRPr lang="ru-RU" sz="4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23723" marR="23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Продолжать формировать умение конструировать поделки из бумаги способом оригами по инструкции и показу педагога;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отрабатывать навыки сгибания квадратного листа бумаги по диагонали и по горизонтали пополам;</a:t>
                      </a:r>
                    </a:p>
                  </a:txBody>
                  <a:tcPr marL="23723" marR="23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509252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Май</a:t>
                      </a:r>
                      <a:endParaRPr lang="ru-RU" sz="4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23723" marR="23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i="1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«День победы»</a:t>
                      </a:r>
                      <a:endParaRPr lang="ru-RU" sz="4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23723" marR="23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i="1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«Солдатская пилотка»</a:t>
                      </a:r>
                      <a:endParaRPr lang="ru-RU" sz="4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23723" marR="23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Продолжать учить детей складывать бумагу прямоугольной формы в разных направлениях; повторить геометрические понятия: треугольник, прямоугольник, квадрат, угол, горизонтальная и вертикальная линяя; развивать внимание, память и пространственное воображение;</a:t>
                      </a:r>
                      <a:endParaRPr lang="ru-RU" sz="4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23723" marR="23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91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i="1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«Насекомые»</a:t>
                      </a:r>
                      <a:endParaRPr lang="ru-RU" sz="4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23723" marR="23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i="1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«Бабочка»</a:t>
                      </a:r>
                      <a:endParaRPr lang="ru-RU" sz="4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23723" marR="23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Закреплять умение складывать лист бумаги в разных направлениях,  умение</a:t>
                      </a:r>
                      <a:r>
                        <a:rPr lang="ru-RU" sz="300" dirty="0">
                          <a:solidFill>
                            <a:schemeClr val="bg1"/>
                          </a:solidFill>
                          <a:latin typeface="Calibri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ru-RU" sz="400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целенаправленно работать с бумагой, используя технику оригами.</a:t>
                      </a:r>
                      <a:endParaRPr lang="ru-RU" sz="4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23723" marR="23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182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i="1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«Лето»</a:t>
                      </a:r>
                      <a:endParaRPr lang="ru-RU" sz="4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23723" marR="23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i="1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«Вертушка»</a:t>
                      </a:r>
                      <a:endParaRPr lang="ru-RU" sz="40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23723" marR="23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solidFill>
                            <a:schemeClr val="bg1"/>
                          </a:solidFill>
                          <a:latin typeface="Times New Roman"/>
                          <a:ea typeface="ＭＳ 明朝"/>
                          <a:cs typeface="Times New Roman"/>
                        </a:rPr>
                        <a:t>Закрепить технику модульного оригами. Продолжать развивать конструктивное мышление.</a:t>
                      </a:r>
                      <a:endParaRPr lang="ru-RU" sz="400" dirty="0">
                        <a:solidFill>
                          <a:schemeClr val="bg1"/>
                        </a:solidFill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23723" marR="23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ÑÐ¸Ð³Ð°Ð¼Ð¸ Ð±ÑÐ¼Ð°Ð³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1225788"/>
            <a:ext cx="6696744" cy="443198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Правила </a:t>
            </a:r>
            <a:r>
              <a:rPr kumimoji="0" lang="ru-RU" sz="2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оригамистов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 Работай старательно.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Складывай на столе.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 Линию сгиба проводи аккуратно и с нажимом.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4) Всегда держи фигурку так, как тебе показывают.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5) Хочешь спросить – подними руку, не выкрикивай.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6) Сделал правильно сам – помоги соседу.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7) Соблюдай правила работы с ножницами.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8) После работы убери за собой весь мусор.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ÑÐ¸Ð³Ð°Ð¼Ð¸ Ð±ÑÐ¼Ð°Ð³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9" name="Picture 1" descr="символ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692696"/>
            <a:ext cx="5772571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Ð°ÑÑÐ¸Ð½ÐºÐ¸ Ð¿Ð¾ Ð·Ð°Ð¿ÑÐ¾ÑÑ ÑÐ¾Ð½ Ð´Ð»Ñ Ð¿ÑÐµÐ·ÐµÐ½ÑÐ°ÑÐ¸Ð¸ Ð¾ÑÐ¸Ð³Ð°Ð¼Ð¸ Ð±ÑÐ¼Ð°Ð³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Научила детей читать схемы по оригами.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5946468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ÑÐ¸Ð³Ð°Ð¼Ð¸ Ð±ÑÐ¼Ð°Ð³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96752"/>
            <a:ext cx="6371012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Ð°ÑÑÐ¸Ð½ÐºÐ¸ Ð¿Ð¾ Ð·Ð°Ð¿ÑÐ¾ÑÑ ÑÐ¾Ð½ Ð´Ð»Ñ Ð¿ÑÐµÐ·ÐµÐ½ÑÐ°ÑÐ¸Ð¸ Ð¾ÑÐ¸Ð³Ð°Ð¼Ð¸ Ð±ÑÐ¼Ð°Ð³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https://pp.userapi.com/c834400/v834400132/33db2/tA2uS8PBDo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3890863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s://pp.userapi.com/c841330/v841330318/3c118/jpaj46ts0S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196752"/>
            <a:ext cx="367470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https://pp.userapi.com/c639516/v639516223/668c3/t3_nzRxiilU.jpg"/>
          <p:cNvPicPr>
            <a:picLocks noChangeAspect="1" noChangeArrowheads="1"/>
          </p:cNvPicPr>
          <p:nvPr/>
        </p:nvPicPr>
        <p:blipFill>
          <a:blip r:embed="rId5" cstate="print"/>
          <a:srcRect t="34175" b="19557"/>
          <a:stretch>
            <a:fillRect/>
          </a:stretch>
        </p:blipFill>
        <p:spPr bwMode="auto">
          <a:xfrm>
            <a:off x="2699791" y="3717032"/>
            <a:ext cx="408529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888</Words>
  <Application>Microsoft Office PowerPoint</Application>
  <PresentationFormat>Экран (4:3)</PresentationFormat>
  <Paragraphs>140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«Роль оригами в развитии конструктивного мышления»</vt:lpstr>
      <vt:lpstr>Слайд 2</vt:lpstr>
      <vt:lpstr>Слайд 3</vt:lpstr>
      <vt:lpstr>Слайд 4</vt:lpstr>
      <vt:lpstr>Слайд 5</vt:lpstr>
      <vt:lpstr>Слайд 6</vt:lpstr>
      <vt:lpstr>Научила детей читать схемы по оригами.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User</cp:lastModifiedBy>
  <cp:revision>30</cp:revision>
  <dcterms:created xsi:type="dcterms:W3CDTF">2019-03-03T16:32:01Z</dcterms:created>
  <dcterms:modified xsi:type="dcterms:W3CDTF">2022-12-26T10:12:49Z</dcterms:modified>
</cp:coreProperties>
</file>