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75" r:id="rId9"/>
    <p:sldId id="262" r:id="rId10"/>
    <p:sldId id="277" r:id="rId11"/>
    <p:sldId id="264" r:id="rId12"/>
    <p:sldId id="278" r:id="rId13"/>
    <p:sldId id="263" r:id="rId14"/>
    <p:sldId id="279" r:id="rId15"/>
    <p:sldId id="280" r:id="rId16"/>
    <p:sldId id="265" r:id="rId17"/>
    <p:sldId id="268" r:id="rId18"/>
    <p:sldId id="267" r:id="rId19"/>
    <p:sldId id="266" r:id="rId20"/>
    <p:sldId id="269" r:id="rId21"/>
    <p:sldId id="270" r:id="rId22"/>
    <p:sldId id="271" r:id="rId23"/>
    <p:sldId id="272" r:id="rId24"/>
    <p:sldId id="274" r:id="rId25"/>
    <p:sldId id="27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EB37-FFAC-41DB-BC4F-691E9E7B6E3E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4A1B-4AF1-4367-9586-E699B4896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EB37-FFAC-41DB-BC4F-691E9E7B6E3E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4A1B-4AF1-4367-9586-E699B4896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EB37-FFAC-41DB-BC4F-691E9E7B6E3E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4A1B-4AF1-4367-9586-E699B4896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EB37-FFAC-41DB-BC4F-691E9E7B6E3E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4A1B-4AF1-4367-9586-E699B4896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EB37-FFAC-41DB-BC4F-691E9E7B6E3E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4A1B-4AF1-4367-9586-E699B4896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EB37-FFAC-41DB-BC4F-691E9E7B6E3E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4A1B-4AF1-4367-9586-E699B4896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EB37-FFAC-41DB-BC4F-691E9E7B6E3E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4A1B-4AF1-4367-9586-E699B4896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EB37-FFAC-41DB-BC4F-691E9E7B6E3E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4A1B-4AF1-4367-9586-E699B4896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EB37-FFAC-41DB-BC4F-691E9E7B6E3E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4A1B-4AF1-4367-9586-E699B4896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EB37-FFAC-41DB-BC4F-691E9E7B6E3E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4A1B-4AF1-4367-9586-E699B4896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EB37-FFAC-41DB-BC4F-691E9E7B6E3E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4A1B-4AF1-4367-9586-E699B4896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BEB37-FFAC-41DB-BC4F-691E9E7B6E3E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64A1B-4AF1-4367-9586-E699B4896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______Microsoft_Office_PowerPoint3.sld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______Microsoft_Office_PowerPoint4.sldx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4" Type="http://schemas.openxmlformats.org/officeDocument/2006/relationships/package" Target="../embeddings/______Microsoft_Office_PowerPoint5.sld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4" Type="http://schemas.openxmlformats.org/officeDocument/2006/relationships/package" Target="../embeddings/______Microsoft_Office_PowerPoint6.sld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4" Type="http://schemas.openxmlformats.org/officeDocument/2006/relationships/package" Target="../embeddings/______Microsoft_Office_PowerPoint7.sldx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Microsoft_Office_PowerPoint1.sld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______Microsoft_Office_PowerPoint2.sld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Картинки по запросу фон для презентации худож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ru-RU" dirty="0" smtClean="0"/>
              <a:t>Знакомство дошкольников с натюрмортом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517232"/>
            <a:ext cx="6400800" cy="72008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mtClean="0"/>
              <a:t>Сиротова </a:t>
            </a:r>
            <a:r>
              <a:rPr lang="ru-RU" dirty="0" smtClean="0"/>
              <a:t>Ольга </a:t>
            </a:r>
            <a:r>
              <a:rPr lang="ru-RU" dirty="0"/>
              <a:t>А</a:t>
            </a:r>
            <a:r>
              <a:rPr lang="ru-RU" dirty="0" smtClean="0"/>
              <a:t>натольевна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фон для презентации худож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8363272" cy="156185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/>
              <a:t>«Говорящие» натюрморты, которые помогают зрителям не только насладиться красотой окружающих предметов, но и заглянуть немного глубже – в замысел художника, его мысли.</a:t>
            </a:r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фон для презентации художн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323528" y="188640"/>
          <a:ext cx="8496944" cy="6408712"/>
        </p:xfrm>
        <a:graphic>
          <a:graphicData uri="http://schemas.openxmlformats.org/presentationml/2006/ole">
            <p:oleObj spid="_x0000_s22529" name="Слайд" r:id="rId4" imgW="4570378" imgH="3427533" progId="PowerPoint.Slide.12">
              <p:embed/>
            </p:oleObj>
          </a:graphicData>
        </a:graphic>
      </p:graphicFrame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фон для презентации художн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395536" y="476672"/>
          <a:ext cx="8424936" cy="6048672"/>
        </p:xfrm>
        <a:graphic>
          <a:graphicData uri="http://schemas.openxmlformats.org/presentationml/2006/ole">
            <p:oleObj spid="_x0000_s62466" name="Слайд" r:id="rId4" imgW="4570378" imgH="3427533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фон для презентации худож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2492896"/>
            <a:ext cx="8352928" cy="172819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Есть натюрморты, которые условно можно обозначить как сюжетные. Это натюрморты с изображением живых существ (птиц, животных, человека) или натюрморты с включение в них </a:t>
            </a:r>
            <a:r>
              <a:rPr lang="ru-RU" sz="2400" b="1" dirty="0" smtClean="0"/>
              <a:t>пейзажа.</a:t>
            </a:r>
            <a:endParaRPr lang="ru-RU" sz="2400" b="1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фон для презентации художн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179512" y="188640"/>
          <a:ext cx="8748464" cy="6237312"/>
        </p:xfrm>
        <a:graphic>
          <a:graphicData uri="http://schemas.openxmlformats.org/presentationml/2006/ole">
            <p:oleObj spid="_x0000_s63490" name="Слайд" r:id="rId4" imgW="4570378" imgH="3427533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фон для презентации художн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611560" y="332656"/>
          <a:ext cx="8208911" cy="5832648"/>
        </p:xfrm>
        <a:graphic>
          <a:graphicData uri="http://schemas.openxmlformats.org/presentationml/2006/ole">
            <p:oleObj spid="_x0000_s64514" name="Слайд" r:id="rId4" imgW="4570378" imgH="3427533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фон для презентации художн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57167"/>
            <a:ext cx="8258204" cy="78581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Развиваем фантазию детей</a:t>
            </a:r>
            <a:endParaRPr lang="ru-RU" sz="2000" b="1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571472" y="1357298"/>
          <a:ext cx="8143932" cy="5296488"/>
        </p:xfrm>
        <a:graphic>
          <a:graphicData uri="http://schemas.openxmlformats.org/presentationml/2006/ole">
            <p:oleObj spid="_x0000_s21505" name="Слайд" r:id="rId4" imgW="4570378" imgH="3427533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фон для презентации худож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748464" cy="475252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3200" dirty="0" smtClean="0"/>
              <a:t>С натюрмортом дети впервые встречаются в старшей группе, но знакомство детей с натюрмортом можно начинать уже в 3-4 года. Основная задача педагога на этом этапе – вызвать у детей интерес, удовольствие и эмоциональный отклик на узнанные в изображении знакомые им предметы, радость от встречи с прекрасным, желание любоваться картиной, рассматривать ее внимательно.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фон для презентации худож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0"/>
            <a:ext cx="8424936" cy="16288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1800" b="1" dirty="0"/>
              <a:t>Детям этого возраста предлагаются </a:t>
            </a:r>
            <a:r>
              <a:rPr lang="ru-RU" sz="1800" b="1" dirty="0" err="1"/>
              <a:t>однопорядковые</a:t>
            </a:r>
            <a:r>
              <a:rPr lang="ru-RU" sz="1800" b="1" dirty="0"/>
              <a:t>, одновидовые натюрморты. Объекты, изображенные на картине, должны быть знакомы детям, с ними они часто встречаются в жизни. Это фрукты, овощи, ягоды, цветы, грибы. Изображенных предметов на картине не должно быть много, обычно их от одного до пяти, причем, один-два крупные, а остальные дополняют изображение.</a:t>
            </a:r>
          </a:p>
        </p:txBody>
      </p:sp>
      <p:pic>
        <p:nvPicPr>
          <p:cNvPr id="2355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100" y="1772816"/>
            <a:ext cx="4533900" cy="3284984"/>
          </a:xfrm>
          <a:prstGeom prst="roundRect">
            <a:avLst/>
          </a:prstGeom>
          <a:noFill/>
        </p:spPr>
      </p:pic>
      <p:pic>
        <p:nvPicPr>
          <p:cNvPr id="23556" name="Picture 4" descr="Картинки по запросу натюрморты для детей 3-4 го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24944"/>
            <a:ext cx="4863864" cy="360040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фон для презентации худож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260648"/>
            <a:ext cx="7560840" cy="151216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1800" b="1" dirty="0"/>
              <a:t>Например, рисуем с натуры натюрморт, состоящий из двух-трех округлых форм (яблоко, слива, </a:t>
            </a:r>
            <a:r>
              <a:rPr lang="ru-RU" sz="1800" b="1" dirty="0" err="1"/>
              <a:t>апельсин,мандарин</a:t>
            </a:r>
            <a:r>
              <a:rPr lang="ru-RU" sz="1800" b="1" dirty="0"/>
              <a:t>...) Необходимо рассмотреть настоящие яблоки, попробовать их на вкус, ощутить их неживой аромат. Составить вместе с детьми натюрморт. Поиграть в сенсорные игры: «Угадай на ощупь», «Определи по форме или вкусу».</a:t>
            </a:r>
          </a:p>
        </p:txBody>
      </p:sp>
      <p:pic>
        <p:nvPicPr>
          <p:cNvPr id="24580" name="Picture 4" descr="Картинки по запросу игры определи на вкус с фрукта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780928"/>
            <a:ext cx="6984776" cy="3816424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фон для презентации худож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214291"/>
            <a:ext cx="8176422" cy="107156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 </a:t>
            </a:r>
            <a:r>
              <a:rPr lang="ru-RU" sz="1800" b="1" dirty="0"/>
              <a:t>«Натюрморт» - слово французское, буквально оно означает «мертвая природа</a:t>
            </a:r>
            <a:r>
              <a:rPr lang="ru-RU" sz="1800" b="1" dirty="0" smtClean="0"/>
              <a:t>».</a:t>
            </a:r>
            <a:r>
              <a:rPr lang="ru-RU" sz="1800" b="1" dirty="0"/>
              <a:t> Натюрморт - это изображение неодушевлённых предметов в живописи или графике. Натюрморт – такая картина, для которой художник сам собирает и расставляет вещи так, как ему </a:t>
            </a:r>
            <a:r>
              <a:rPr lang="ru-RU" sz="1800" b="1" dirty="0" smtClean="0"/>
              <a:t>нужно.</a:t>
            </a:r>
            <a:endParaRPr lang="ru-RU" sz="1800" b="1" dirty="0"/>
          </a:p>
          <a:p>
            <a:endParaRPr lang="ru-RU" dirty="0"/>
          </a:p>
        </p:txBody>
      </p:sp>
      <p:pic>
        <p:nvPicPr>
          <p:cNvPr id="14338" name="Picture 2" descr="Картинки по запросу натюрморт незабуд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17032"/>
            <a:ext cx="4230131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0" name="Picture 4" descr="Картинки по запросу незабудки в пол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84784"/>
            <a:ext cx="4482640" cy="3214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фон для презентации худож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404664"/>
            <a:ext cx="7992888" cy="93610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1800" b="1" dirty="0" smtClean="0"/>
              <a:t>Дети старшей группы  на занятиях выполняют работы с натуры и по представлению. Воспитатель предлагает ребятам композиции из ваз, комнатных и садовых цветов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26626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204864"/>
            <a:ext cx="4608512" cy="3528392"/>
          </a:xfrm>
          <a:prstGeom prst="roundRect">
            <a:avLst/>
          </a:prstGeom>
          <a:noFill/>
        </p:spPr>
      </p:pic>
      <p:pic>
        <p:nvPicPr>
          <p:cNvPr id="26628" name="Picture 4" descr="Картинки по запросу натура для композиция из ваз старшая групп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700808"/>
            <a:ext cx="3672408" cy="451425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фон для презентации худож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04665"/>
            <a:ext cx="8208912" cy="79208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1800" b="1" dirty="0"/>
              <a:t>Дети 6—7 лет уже прекрасно самостоятельно составляют натюрморты. Знакомятся с понятиями «тень», «блик</a:t>
            </a:r>
            <a:r>
              <a:rPr lang="ru-RU" sz="1800" b="1" dirty="0" smtClean="0"/>
              <a:t>».</a:t>
            </a:r>
            <a:endParaRPr lang="ru-RU" sz="1800" b="1" dirty="0"/>
          </a:p>
        </p:txBody>
      </p:sp>
      <p:pic>
        <p:nvPicPr>
          <p:cNvPr id="27650" name="Picture 2" descr="Картинки по запросу детей подготовительной группы с изображением тени в натюрмор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8280920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фон для презентации худож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8075240" cy="640871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r>
              <a:rPr lang="ru-RU" dirty="0"/>
              <a:t> </a:t>
            </a:r>
          </a:p>
          <a:p>
            <a:r>
              <a:rPr lang="ru-RU" b="1" dirty="0"/>
              <a:t>Правила рисования кистью и краской.</a:t>
            </a:r>
            <a:endParaRPr lang="ru-RU" dirty="0"/>
          </a:p>
          <a:p>
            <a:r>
              <a:rPr lang="ru-RU" dirty="0"/>
              <a:t> </a:t>
            </a:r>
          </a:p>
          <a:p>
            <a:pPr lvl="0"/>
            <a:r>
              <a:rPr lang="ru-RU" b="1" dirty="0" smtClean="0"/>
              <a:t>1. Ребенка </a:t>
            </a:r>
            <a:r>
              <a:rPr lang="ru-RU" b="1" dirty="0"/>
              <a:t>необходимо сразу правильно научить держать кисть. Ей держат между тремя пальцами (большим, средним и зажимают указательным).Рука не должна быть сильно сжата, она должна оставаться расслабленной, но уверенно держать кисть. Пальцы сжимают кисточку сразу за металлическим наконечником (ребенку можно сказать, что это блестящая юбочка у Красавицы Кисточки).</a:t>
            </a:r>
          </a:p>
          <a:p>
            <a:pPr lvl="0"/>
            <a:r>
              <a:rPr lang="ru-RU" b="1" dirty="0" smtClean="0"/>
              <a:t>2. При </a:t>
            </a:r>
            <a:r>
              <a:rPr lang="ru-RU" b="1" dirty="0"/>
              <a:t>рисовании линий рука всегда остается справа от нее, наклоняя кисть вертикально в туже сторону. Кисть ведется по ворсу. Рука остается навесу, не опираясь на лист (иначе можно смазать работу).</a:t>
            </a:r>
          </a:p>
          <a:p>
            <a:pPr lvl="0"/>
            <a:r>
              <a:rPr lang="ru-RU" b="1" dirty="0" smtClean="0"/>
              <a:t>3. При </a:t>
            </a:r>
            <a:r>
              <a:rPr lang="ru-RU" b="1" dirty="0"/>
              <a:t>рисовании широких линий и закрашивании больших поверхностей кисть прижимается к листу полным ворсом, кисть держим с наклоном.</a:t>
            </a:r>
          </a:p>
          <a:p>
            <a:pPr lvl="0"/>
            <a:r>
              <a:rPr lang="ru-RU" b="1" dirty="0" smtClean="0"/>
              <a:t>4. При </a:t>
            </a:r>
            <a:r>
              <a:rPr lang="ru-RU" b="1" dirty="0"/>
              <a:t>рисовании тонких линий и мелких деталей кисть держится почти вертикально, касаясь бумаги только кончиком.</a:t>
            </a:r>
          </a:p>
          <a:p>
            <a:pPr lvl="0"/>
            <a:r>
              <a:rPr lang="ru-RU" b="1" dirty="0" smtClean="0"/>
              <a:t>5. Закрашивая </a:t>
            </a:r>
            <a:r>
              <a:rPr lang="ru-RU" b="1" dirty="0"/>
              <a:t>большие плоскости кисть ведется в одном направлении сверху или с лева (ни в коем случае нельзя разрешать ребенку водить кистью </a:t>
            </a:r>
            <a:r>
              <a:rPr lang="ru-RU" b="1" dirty="0" err="1"/>
              <a:t>туда-обратно</a:t>
            </a:r>
            <a:r>
              <a:rPr lang="ru-RU" b="1" dirty="0"/>
              <a:t>, не отрывая кисть от листа).</a:t>
            </a:r>
          </a:p>
          <a:p>
            <a:pPr lvl="0"/>
            <a:r>
              <a:rPr lang="ru-RU" b="1" dirty="0" smtClean="0"/>
              <a:t>6. Если </a:t>
            </a:r>
            <a:r>
              <a:rPr lang="ru-RU" b="1" dirty="0"/>
              <a:t>вы выполняете с ребенком линейный рисунок, нужно научить его проводить все линию сразу не отрывая кисть от листа.</a:t>
            </a:r>
          </a:p>
          <a:p>
            <a:pPr lvl="0"/>
            <a:r>
              <a:rPr lang="ru-RU" b="1" dirty="0" smtClean="0"/>
              <a:t>7. Перед </a:t>
            </a:r>
            <a:r>
              <a:rPr lang="ru-RU" b="1" dirty="0"/>
              <a:t>тем как набрать краску на кисть необходимо смочить ее в баночке с водой (лучше использовать «</a:t>
            </a:r>
            <a:r>
              <a:rPr lang="ru-RU" b="1" dirty="0" err="1"/>
              <a:t>непролевайку</a:t>
            </a:r>
            <a:r>
              <a:rPr lang="ru-RU" b="1" dirty="0"/>
              <a:t>»), сняв лишнюю каплю о край банки. Не разрешайте ребенку брызгать кистью при промывании и стряхивать ее на стол! Брызги не должны лететь на работу.</a:t>
            </a:r>
          </a:p>
          <a:p>
            <a:pPr lvl="0"/>
            <a:r>
              <a:rPr lang="ru-RU" b="1" dirty="0" smtClean="0"/>
              <a:t>8. Краска </a:t>
            </a:r>
            <a:r>
              <a:rPr lang="ru-RU" b="1" dirty="0"/>
              <a:t>набирается на кисть понемногу, плавным обмакиванием кисти в банку или палитру с краской, лишнее всегда снимается, капать краска с кисти не должна.</a:t>
            </a:r>
          </a:p>
          <a:p>
            <a:pPr lvl="0"/>
            <a:r>
              <a:rPr lang="ru-RU" b="1" dirty="0" smtClean="0"/>
              <a:t>9. При </a:t>
            </a:r>
            <a:r>
              <a:rPr lang="ru-RU" b="1" dirty="0"/>
              <a:t>наборе другого цвета кисть хорошо промывается в банке с водой. По окончанию работы сушится о тряпочку. Кисти хранятся вертикально в стакане, ворсом вверх.</a:t>
            </a:r>
          </a:p>
          <a:p>
            <a:pPr lvl="0"/>
            <a:r>
              <a:rPr lang="ru-RU" b="1" dirty="0" smtClean="0"/>
              <a:t>10. </a:t>
            </a:r>
            <a:r>
              <a:rPr lang="ru-RU" b="1" dirty="0"/>
              <a:t> И акварель и гуашь обязательно хранятся под крышками. Клеевой раствор в новой гуаши не сливается он размешивается вместе с краской кистью, иначе краска быстро засохнет. Засохшей гуаши можно дать вторую жизнь: для этого её необходимо раздробить на мелкие кусочки можно прямо в баночке, залить кипятком так чтобы вода не была выше краски, перемешать, закрыть крышкой и оставить до утра.</a:t>
            </a:r>
          </a:p>
          <a:p>
            <a:r>
              <a:rPr lang="ru-RU" b="1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Картинки по запросу фон для презентации худож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0"/>
            <a:ext cx="2700964" cy="38122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/>
              <a:t>Классический способ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476672"/>
            <a:ext cx="8352928" cy="151216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2100" b="1" dirty="0"/>
              <a:t>Классический способ удержания кисти для акварели подобен тому, как вы держите ручку или карандаш для письма.</a:t>
            </a:r>
          </a:p>
          <a:p>
            <a:r>
              <a:rPr lang="ru-RU" sz="2100" b="1" dirty="0"/>
              <a:t>Разница заключается лишь в том, что вы захватываете кисть чуть выше от наконечника.</a:t>
            </a:r>
          </a:p>
          <a:p>
            <a:r>
              <a:rPr lang="ru-RU" sz="2100" b="1" dirty="0"/>
              <a:t>Такой способ удобен для прорисовывания мелких деталей</a:t>
            </a:r>
          </a:p>
          <a:p>
            <a:endParaRPr lang="ru-RU" dirty="0"/>
          </a:p>
        </p:txBody>
      </p:sp>
      <p:pic>
        <p:nvPicPr>
          <p:cNvPr id="5" name="Рисунок 4" descr="4195696_ret_11 (466x354, 109Kb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204864"/>
            <a:ext cx="6480720" cy="435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Картинки по запросу фон для презентации худож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0"/>
            <a:ext cx="1872208" cy="513978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/>
              <a:t>Захват Щипок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48680"/>
            <a:ext cx="8496944" cy="2232248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/>
              <a:t> </a:t>
            </a:r>
            <a:endParaRPr lang="ru-RU" dirty="0"/>
          </a:p>
          <a:p>
            <a:r>
              <a:rPr lang="ru-RU" sz="1600" b="1" dirty="0"/>
              <a:t>Возьмите акварельную кисть в руку подобно тому, как вы , берёте карандаш со стола, зажимая её между большим пальцем и другими пальцами. Такой захват кисти называется щипок, потому что вы используете </a:t>
            </a:r>
            <a:r>
              <a:rPr lang="ru-RU" sz="1600" b="1" dirty="0" err="1"/>
              <a:t>щипательное</a:t>
            </a:r>
            <a:r>
              <a:rPr lang="ru-RU" sz="1600" b="1" dirty="0"/>
              <a:t> действий, чтобы удержать кисть.</a:t>
            </a:r>
          </a:p>
          <a:p>
            <a:r>
              <a:rPr lang="ru-RU" sz="1600" b="1" dirty="0"/>
              <a:t>Вы можете использовать от 2 до 4 пальцев, чтобы удержать акварельную кисть. Во время работы вы можете ослабить или усилить захват художественной кисти в зависимости от живописи.</a:t>
            </a:r>
          </a:p>
          <a:p>
            <a:r>
              <a:rPr lang="ru-RU" sz="1600" b="1" dirty="0"/>
              <a:t>Удобен для рисования коротких отрывистых штрихов</a:t>
            </a:r>
          </a:p>
          <a:p>
            <a:endParaRPr lang="ru-RU" dirty="0"/>
          </a:p>
        </p:txBody>
      </p:sp>
      <p:pic>
        <p:nvPicPr>
          <p:cNvPr id="5" name="Рисунок 4" descr="4195696_ret_4 (466x354, 111Kb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826000"/>
            <a:ext cx="6156152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Картинки по запросу фон для презентации худож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0"/>
            <a:ext cx="1296144" cy="50405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Передача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620688"/>
            <a:ext cx="8280920" cy="122413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1800" b="1" dirty="0" smtClean="0"/>
              <a:t>Возьмите </a:t>
            </a:r>
            <a:r>
              <a:rPr lang="ru-RU" sz="1800" b="1" dirty="0"/>
              <a:t>акварельную кисть, так как будто вы кому-то передаете карандаш или нерабочим концом ножницы. При данном захвате кисти давление со стороны большого пальца на художественную кисть будет минимальным. Удобен для </a:t>
            </a:r>
            <a:r>
              <a:rPr lang="ru-RU" sz="1800" b="1" dirty="0" err="1"/>
              <a:t>тонирования</a:t>
            </a:r>
            <a:r>
              <a:rPr lang="ru-RU" sz="1800" b="1" dirty="0"/>
              <a:t>, создания фона</a:t>
            </a:r>
          </a:p>
        </p:txBody>
      </p:sp>
      <p:pic>
        <p:nvPicPr>
          <p:cNvPr id="5" name="Рисунок 4" descr="4195696_ret_14 (466x354, 111Kb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060848"/>
            <a:ext cx="734481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фон для презентации худож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357167"/>
            <a:ext cx="8463314" cy="78581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sz="1800" b="1" dirty="0" smtClean="0"/>
              <a:t>Появился натюрморт в Голландии в начале 17 века. Таким словом называли картины, на которых была изображена битая дичь.</a:t>
            </a:r>
            <a:endParaRPr lang="ru-RU" sz="1800" b="1" dirty="0"/>
          </a:p>
        </p:txBody>
      </p:sp>
      <p:pic>
        <p:nvPicPr>
          <p:cNvPr id="17410" name="Picture 2" descr="Картинки по запросу голландский натюрморт с дичь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714488"/>
            <a:ext cx="7500990" cy="4787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фон для презентации худож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642919"/>
            <a:ext cx="8606760" cy="64294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000" b="1" dirty="0" smtClean="0"/>
              <a:t>Дети могут рассмотреть, потрогать, понюхать, ощутить на вкус и сравнить с другими предметами те, которые он будет рисовать.</a:t>
            </a:r>
            <a:endParaRPr lang="ru-RU" sz="2000" b="1" dirty="0"/>
          </a:p>
        </p:txBody>
      </p:sp>
      <p:pic>
        <p:nvPicPr>
          <p:cNvPr id="16386" name="Picture 2" descr="Картинки по запросу органы чувст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357430"/>
            <a:ext cx="6929486" cy="3951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фон для презентации худож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260648"/>
            <a:ext cx="8496944" cy="936104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1800" b="1" dirty="0"/>
              <a:t>Рисуя с детьми среднего и старшего возраста натюрморты, легко осваивать пространство листа (такие понятия, как слева, справа, посередине, выше, ниже и т.д.), перспективу (ближе, дальше, за или перед </a:t>
            </a:r>
            <a:r>
              <a:rPr lang="ru-RU" sz="1800" b="1" dirty="0" smtClean="0"/>
              <a:t>чем-то)</a:t>
            </a:r>
            <a:endParaRPr lang="ru-RU" sz="1800" b="1" dirty="0"/>
          </a:p>
        </p:txBody>
      </p:sp>
      <p:pic>
        <p:nvPicPr>
          <p:cNvPr id="15362" name="Picture 2" descr="Картинки по запросу пространство и перспектива листа в натюрморте для дошкольн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7848872" cy="5112568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Картинки по запросу фон для презентации худож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88640"/>
            <a:ext cx="3008313" cy="249795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 smtClean="0"/>
              <a:t>                 ***</a:t>
            </a:r>
          </a:p>
          <a:p>
            <a:r>
              <a:rPr lang="ru-RU" dirty="0"/>
              <a:t>Вот он, хлебушко душистый,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 хрупкой корочкой витой,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Вот он теплый, золотистый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Словно солнцем налитой</a:t>
            </a:r>
          </a:p>
          <a:p>
            <a:r>
              <a:rPr lang="ru-RU" dirty="0" smtClean="0"/>
              <a:t>             ***</a:t>
            </a:r>
            <a:br>
              <a:rPr lang="ru-RU" dirty="0" smtClean="0"/>
            </a:br>
            <a:r>
              <a:rPr lang="ru-RU" dirty="0"/>
              <a:t>Эти хитрые грибочки,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Прячутся от нас в листочках.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Светло-рыжие сестрички…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Как зовем мы их? …(лисички)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pic>
        <p:nvPicPr>
          <p:cNvPr id="18434" name="Picture 2" descr="Картинки по запросу натюрморты великих русских художн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0"/>
            <a:ext cx="5292080" cy="3789040"/>
          </a:xfrm>
          <a:prstGeom prst="roundRect">
            <a:avLst/>
          </a:prstGeom>
          <a:noFill/>
        </p:spPr>
      </p:pic>
      <p:pic>
        <p:nvPicPr>
          <p:cNvPr id="18436" name="Picture 4" descr="Картинки по запросу натюрморты великих русских художников с грибам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24944"/>
            <a:ext cx="5832648" cy="371703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и по запросу фон для презентации худож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Содержимое 3"/>
          <p:cNvSpPr>
            <a:spLocks noGrp="1"/>
          </p:cNvSpPr>
          <p:nvPr>
            <p:ph type="body" sz="half" idx="2"/>
          </p:nvPr>
        </p:nvSpPr>
        <p:spPr>
          <a:xfrm>
            <a:off x="251520" y="2132856"/>
            <a:ext cx="8507288" cy="172819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/>
              <a:t>Можно рассматривание натюрмортов сделать очень интересным занятием, если добавить элемент загадочности и тайны, которые помогут ребятам лучше «войти» в эту тему и приблизиться к «чтению» картин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фон для презентации художн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428596" y="302133"/>
          <a:ext cx="8342768" cy="6270139"/>
        </p:xfrm>
        <a:graphic>
          <a:graphicData uri="http://schemas.openxmlformats.org/presentationml/2006/ole">
            <p:oleObj spid="_x0000_s41986" name="Слайд" r:id="rId4" imgW="4570378" imgH="3427533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фон для презентации художн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395536" y="332656"/>
          <a:ext cx="8352928" cy="6264696"/>
        </p:xfrm>
        <a:graphic>
          <a:graphicData uri="http://schemas.openxmlformats.org/presentationml/2006/ole">
            <p:oleObj spid="_x0000_s20483" name="Слайд" r:id="rId4" imgW="4570378" imgH="3427533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391</Words>
  <Application>Microsoft Office PowerPoint</Application>
  <PresentationFormat>Экран (4:3)</PresentationFormat>
  <Paragraphs>44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Слайд</vt:lpstr>
      <vt:lpstr>Знакомство дошкольников с натюрмортом</vt:lpstr>
      <vt:lpstr>Слайд 2</vt:lpstr>
      <vt:lpstr>Слайд 3</vt:lpstr>
      <vt:lpstr>Слайд 4</vt:lpstr>
      <vt:lpstr>Слайд 5</vt:lpstr>
      <vt:lpstr>Слайд 6</vt:lpstr>
      <vt:lpstr>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 натюрмортом дети впервые встречаются в старшей группе, но знакомство детей с натюрмортом можно начинать уже в 3-4 года. Основная задача педагога на этом этапе – вызвать у детей интерес, удовольствие и эмоциональный отклик на узнанные в изображении знакомые им предметы, радость от встречи с прекрасным, желание любоваться картиной, рассматривать ее внимательно.</vt:lpstr>
      <vt:lpstr>Слайд 18</vt:lpstr>
      <vt:lpstr>Слайд 19</vt:lpstr>
      <vt:lpstr>Слайд 20</vt:lpstr>
      <vt:lpstr>Слайд 21</vt:lpstr>
      <vt:lpstr>Слайд 22</vt:lpstr>
      <vt:lpstr>Классический способ</vt:lpstr>
      <vt:lpstr>Захват Щипок</vt:lpstr>
      <vt:lpstr>   Передача 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User</cp:lastModifiedBy>
  <cp:revision>31</cp:revision>
  <dcterms:created xsi:type="dcterms:W3CDTF">2017-02-07T01:28:10Z</dcterms:created>
  <dcterms:modified xsi:type="dcterms:W3CDTF">2022-12-26T10:13:12Z</dcterms:modified>
</cp:coreProperties>
</file>